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9"/>
  </p:notesMasterIdLst>
  <p:sldIdLst>
    <p:sldId id="256" r:id="rId2"/>
    <p:sldId id="270" r:id="rId3"/>
    <p:sldId id="257" r:id="rId4"/>
    <p:sldId id="258" r:id="rId5"/>
    <p:sldId id="259" r:id="rId6"/>
    <p:sldId id="260" r:id="rId7"/>
    <p:sldId id="261" r:id="rId8"/>
    <p:sldId id="262" r:id="rId9"/>
    <p:sldId id="271" r:id="rId10"/>
    <p:sldId id="263" r:id="rId11"/>
    <p:sldId id="264" r:id="rId12"/>
    <p:sldId id="277" r:id="rId13"/>
    <p:sldId id="266" r:id="rId14"/>
    <p:sldId id="267" r:id="rId15"/>
    <p:sldId id="268" r:id="rId16"/>
    <p:sldId id="269" r:id="rId17"/>
    <p:sldId id="272" r:id="rId18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26" autoAdjust="0"/>
    <p:restoredTop sz="94689" autoAdjust="0"/>
  </p:normalViewPr>
  <p:slideViewPr>
    <p:cSldViewPr>
      <p:cViewPr varScale="1">
        <p:scale>
          <a:sx n="55" d="100"/>
          <a:sy n="55" d="100"/>
        </p:scale>
        <p:origin x="2640" y="62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BB4616-222D-4025-B525-C09ADE321347}" type="datetimeFigureOut">
              <a:rPr lang="ru-RU" smtClean="0"/>
              <a:pPr/>
              <a:t>11.02.2024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996A45-C058-41DE-99FA-BA895A8EBDA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6474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077284"/>
            <a:ext cx="5829300" cy="212336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392E3-B513-481C-A14F-15D171BAAAD0}" type="datetimeFigureOut">
              <a:rPr lang="ru-RU" smtClean="0"/>
              <a:pPr/>
              <a:t>11.02.2024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F2C65-EEB5-40EE-8115-814A0439EEF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392E3-B513-481C-A14F-15D171BAAAD0}" type="datetimeFigureOut">
              <a:rPr lang="ru-RU" smtClean="0"/>
              <a:pPr/>
              <a:t>11.02.2024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F2C65-EEB5-40EE-8115-814A0439EEF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7" y="573264"/>
            <a:ext cx="3357563" cy="1220822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392E3-B513-481C-A14F-15D171BAAAD0}" type="datetimeFigureOut">
              <a:rPr lang="ru-RU" smtClean="0"/>
              <a:pPr/>
              <a:t>11.02.2024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F2C65-EEB5-40EE-8115-814A0439EEF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392E3-B513-481C-A14F-15D171BAAAD0}" type="datetimeFigureOut">
              <a:rPr lang="ru-RU" smtClean="0"/>
              <a:pPr/>
              <a:t>11.02.2024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F2C65-EEB5-40EE-8115-814A0439EEF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6365524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4198589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392E3-B513-481C-A14F-15D171BAAAD0}" type="datetimeFigureOut">
              <a:rPr lang="ru-RU" smtClean="0"/>
              <a:pPr/>
              <a:t>11.02.2024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F2C65-EEB5-40EE-8115-814A0439EEF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7177" y="3338692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28902" y="3338692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392E3-B513-481C-A14F-15D171BAAAD0}" type="datetimeFigureOut">
              <a:rPr lang="ru-RU" smtClean="0"/>
              <a:pPr/>
              <a:t>11.02.2024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F2C65-EEB5-40EE-8115-814A0439EEF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2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2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1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71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392E3-B513-481C-A14F-15D171BAAAD0}" type="datetimeFigureOut">
              <a:rPr lang="ru-RU" smtClean="0"/>
              <a:pPr/>
              <a:t>11.02.2024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F2C65-EEB5-40EE-8115-814A0439EEF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392E3-B513-481C-A14F-15D171BAAAD0}" type="datetimeFigureOut">
              <a:rPr lang="ru-RU" smtClean="0"/>
              <a:pPr/>
              <a:t>11.02.2024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F2C65-EEB5-40EE-8115-814A0439EEF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392E3-B513-481C-A14F-15D171BAAAD0}" type="datetimeFigureOut">
              <a:rPr lang="ru-RU" smtClean="0"/>
              <a:pPr/>
              <a:t>11.02.2024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F2C65-EEB5-40EE-8115-814A0439EEF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2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9" y="394409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2" y="2072924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392E3-B513-481C-A14F-15D171BAAAD0}" type="datetimeFigureOut">
              <a:rPr lang="ru-RU" smtClean="0"/>
              <a:pPr/>
              <a:t>11.02.2024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F2C65-EEB5-40EE-8115-814A0439EEF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392E3-B513-481C-A14F-15D171BAAAD0}" type="datetimeFigureOut">
              <a:rPr lang="ru-RU" smtClean="0"/>
              <a:pPr/>
              <a:t>11.02.2024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F2C65-EEB5-40EE-8115-814A0439EEF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1398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4392E3-B513-481C-A14F-15D171BAAAD0}" type="datetimeFigureOut">
              <a:rPr lang="ru-RU" smtClean="0"/>
              <a:pPr/>
              <a:t>11.02.2024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9181398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1398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CF2C65-EEB5-40EE-8115-814A0439EEF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C:\Картинки\0_67a6e_36d07f8f_L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6858001" cy="990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Рисунок 13" descr="http://funbook.com.ua/pic/images_6/Chto_vi_lyubite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604" y="595282"/>
            <a:ext cx="5829300" cy="1428761"/>
          </a:xfrm>
        </p:spPr>
        <p:txBody>
          <a:bodyPr>
            <a:normAutofit fontScale="90000"/>
          </a:bodyPr>
          <a:lstStyle/>
          <a:p>
            <a:r>
              <a:rPr lang="ru-RU" sz="2800" b="1" u="sng" dirty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uFill>
                  <a:solidFill>
                    <a:schemeClr val="tx1"/>
                  </a:solidFill>
                </a:uFill>
                <a:latin typeface="Georgia" pitchFamily="18" charset="0"/>
              </a:rPr>
              <a:t>Муниципальное бюджетное дошкольное учреждение </a:t>
            </a:r>
            <a:r>
              <a:rPr lang="en-US" sz="2800" b="1" u="sng" dirty="0" smtClean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uFill>
                  <a:solidFill>
                    <a:schemeClr val="tx1"/>
                  </a:solidFill>
                </a:uFill>
                <a:latin typeface="Georgia" pitchFamily="18" charset="0"/>
              </a:rPr>
              <a:t/>
            </a:r>
            <a:br>
              <a:rPr lang="en-US" sz="2800" b="1" u="sng" dirty="0" smtClean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uFill>
                  <a:solidFill>
                    <a:schemeClr val="tx1"/>
                  </a:solidFill>
                </a:uFill>
                <a:latin typeface="Georgia" pitchFamily="18" charset="0"/>
              </a:rPr>
            </a:br>
            <a:r>
              <a:rPr lang="ru-RU" sz="2800" b="1" u="sng" dirty="0" smtClean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uFill>
                  <a:solidFill>
                    <a:schemeClr val="tx1"/>
                  </a:solidFill>
                </a:uFill>
                <a:latin typeface="Georgia" pitchFamily="18" charset="0"/>
              </a:rPr>
              <a:t>«</a:t>
            </a:r>
            <a:r>
              <a:rPr lang="ru-RU" sz="2800" b="1" u="sng" dirty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uFill>
                  <a:solidFill>
                    <a:schemeClr val="tx1"/>
                  </a:solidFill>
                </a:uFill>
                <a:latin typeface="Georgia" pitchFamily="18" charset="0"/>
              </a:rPr>
              <a:t>ЦРР – детский сад №42»</a:t>
            </a:r>
            <a:r>
              <a:rPr lang="ru-RU" sz="2000" u="sng" dirty="0"/>
              <a:t/>
            </a:r>
            <a:br>
              <a:rPr lang="ru-RU" sz="2000" u="sng" dirty="0"/>
            </a:br>
            <a:endParaRPr lang="ru-RU" sz="2000" u="sng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14356" y="2381234"/>
            <a:ext cx="5551520" cy="4247317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540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Georgia" pitchFamily="18" charset="0"/>
              </a:rPr>
              <a:t>Паспорт </a:t>
            </a:r>
          </a:p>
          <a:p>
            <a:pPr algn="ctr"/>
            <a:r>
              <a:rPr lang="ru-RU" sz="5400" b="1" cap="none" spc="0" dirty="0" smtClean="0">
                <a:ln w="2540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Georgia" pitchFamily="18" charset="0"/>
              </a:rPr>
              <a:t>прогулочного </a:t>
            </a:r>
          </a:p>
          <a:p>
            <a:pPr algn="ctr"/>
            <a:r>
              <a:rPr lang="ru-RU" sz="5400" b="1" dirty="0" smtClean="0">
                <a:ln w="2540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Georgia" pitchFamily="18" charset="0"/>
              </a:rPr>
              <a:t>у</a:t>
            </a:r>
            <a:r>
              <a:rPr lang="ru-RU" sz="5400" b="1" cap="none" spc="0" dirty="0" smtClean="0">
                <a:ln w="2540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Georgia" pitchFamily="18" charset="0"/>
              </a:rPr>
              <a:t>частка</a:t>
            </a:r>
          </a:p>
          <a:p>
            <a:pPr algn="ctr"/>
            <a:r>
              <a:rPr lang="ru-RU" sz="5400" b="1" dirty="0">
                <a:ln w="2540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Georgia" pitchFamily="18" charset="0"/>
              </a:rPr>
              <a:t>г</a:t>
            </a:r>
            <a:r>
              <a:rPr lang="ru-RU" sz="5400" b="1" dirty="0" smtClean="0">
                <a:ln w="2540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Georgia" pitchFamily="18" charset="0"/>
              </a:rPr>
              <a:t>руппы №</a:t>
            </a:r>
            <a:r>
              <a:rPr lang="en-US" sz="5400" b="1" dirty="0" smtClean="0">
                <a:ln w="2540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Georgia" pitchFamily="18" charset="0"/>
              </a:rPr>
              <a:t>6</a:t>
            </a:r>
            <a:r>
              <a:rPr lang="ru-RU" sz="5400" b="1" dirty="0" smtClean="0">
                <a:ln w="2540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Georgia" pitchFamily="18" charset="0"/>
              </a:rPr>
              <a:t>.</a:t>
            </a:r>
            <a:endParaRPr lang="ru-RU" sz="5400" b="1" cap="none" spc="0" dirty="0" smtClean="0">
              <a:ln w="25400" cmpd="sng">
                <a:solidFill>
                  <a:schemeClr val="tx1"/>
                </a:solidFill>
                <a:prstDash val="solid"/>
                <a:miter lim="800000"/>
              </a:ln>
              <a:solidFill>
                <a:srgbClr val="7030A0"/>
              </a:solidFill>
              <a:effectLst>
                <a:outerShdw blurRad="50800" algn="tl" rotWithShape="0">
                  <a:srgbClr val="000000"/>
                </a:outerShdw>
              </a:effectLst>
              <a:latin typeface="Georgia" pitchFamily="18" charset="0"/>
            </a:endParaRPr>
          </a:p>
          <a:p>
            <a:pPr algn="ctr"/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7030A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паспорт группы 037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7232" y="5953132"/>
            <a:ext cx="4762500" cy="3571875"/>
          </a:xfrm>
          <a:prstGeom prst="rect">
            <a:avLst/>
          </a:prstGeom>
        </p:spPr>
      </p:pic>
      <p:pic>
        <p:nvPicPr>
          <p:cNvPr id="3" name="Рисунок 2" descr="C:\Картинки\0_67a6e_36d07f8f_L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6858001" cy="990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8785" name="Rectangle 1"/>
          <p:cNvSpPr>
            <a:spLocks noChangeArrowheads="1"/>
          </p:cNvSpPr>
          <p:nvPr/>
        </p:nvSpPr>
        <p:spPr bwMode="auto">
          <a:xfrm>
            <a:off x="357166" y="452406"/>
            <a:ext cx="6215106" cy="637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Центр художественно-эстетического развития оснащён: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Ширма  для настольного и кукольного театра;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Кукольный театр;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Настольный театр;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Шапочки;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Маски;  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Детские музыкальные инструменты: дудочки, погремушки, гитара, гармонь, бубен;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Микрофон;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Дидактический материал «Музыкальные инструменты»;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Атрибуты для ряженья: шляпы, бусы, сарафаны, юбки, косынки.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Материал для рисования: альбомы, акварельные и гуашевые краски, простые и цветные карандаши, мелки, пастель, баночки для воды, трафареты для рисования;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Материал для лепки: пластилин, стеки, индивидуальные клеёнки;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Материал для аппликации и ручного труда: клей ПВА, кисти для клея, ёмкость под клей, салфетки, цветная бумага и картон, белый картон, гофрированная бумага;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Образцы по аппликации и рисованию;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Нетрадиционная техника рисования: печатки, рисование воском, набрызг, трафарет. 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en-US" sz="2000" b="1" dirty="0" smtClean="0"/>
              <a:t>        </a:t>
            </a:r>
            <a:r>
              <a:rPr lang="ru-RU" sz="2000" b="1" dirty="0" smtClean="0"/>
              <a:t>Художественно-эстетический центр даёт </a:t>
            </a:r>
            <a:r>
              <a:rPr lang="ru-RU" sz="2000" b="1" dirty="0" err="1" smtClean="0"/>
              <a:t>возмож</a:t>
            </a:r>
            <a:r>
              <a:rPr lang="en-US" sz="2000" b="1" dirty="0" smtClean="0"/>
              <a:t>-</a:t>
            </a:r>
            <a:r>
              <a:rPr lang="ru-RU" sz="2000" b="1" dirty="0" err="1" smtClean="0"/>
              <a:t>ность</a:t>
            </a:r>
            <a:r>
              <a:rPr lang="ru-RU" sz="2000" b="1" dirty="0" smtClean="0"/>
              <a:t> реализовать творческие способности каждого ребенка.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Картинки\0_67a6e_36d07f8f_L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6858001" cy="990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833" name="Rectangle 1"/>
          <p:cNvSpPr>
            <a:spLocks noChangeArrowheads="1"/>
          </p:cNvSpPr>
          <p:nvPr/>
        </p:nvSpPr>
        <p:spPr bwMode="auto">
          <a:xfrm>
            <a:off x="285729" y="452407"/>
            <a:ext cx="6357982" cy="9017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Центр математики оснащен: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Логико-математические игры: «Танграм», «Палочки Кюизенера»,  «Блоки Дьенеша»;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Наборы геометрических фигур, цифр;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Комплекты цифр и математических знаков;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Дидактические игры: «Мои первые цифры», «Увлекательная геометрия», «Геометрические формы», «Всё для счёта», «Да – нет», «Что изменилось», «Что могло быть такой формы?», «Раз, два, три, ко мне беги»,  «Найди отличия», «Что сначала, что потом», «Толстый – тонкий», «Что в круге», «Который по счету», «Когда это бывает?», «Найди соседей», «Что лишнее?»;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Набор картинок с изображение частей суток;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Набор брусков, цилиндров для систематизации по величине;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Различные условные мерки: полоски картона, ёмкости разных размеров, формы, тесьма, верёвки;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Геометрический конструктор;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Набор карточек с изображением количества предметов;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lang="en-US" sz="20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Центр познавательного и речевого развития оснащен: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Иллюстрации по темам: «Фрукты-овощи», «Домашние и дикие животные», «Домашние и дикие птицы», «Детёныши диких и домашних животных», «Насекомые», «Цветы», «Деревья»;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Картинки и по временам года;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Схемы по установлению причинно-следственных связей;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Ребусы и загадки;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Картинки\0_67a6e_36d07f8f_L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6858001" cy="990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857233" y="738159"/>
            <a:ext cx="4786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15713" name="Rectangle 1"/>
          <p:cNvSpPr>
            <a:spLocks noChangeArrowheads="1"/>
          </p:cNvSpPr>
          <p:nvPr/>
        </p:nvSpPr>
        <p:spPr bwMode="auto">
          <a:xfrm>
            <a:off x="357166" y="452406"/>
            <a:ext cx="621510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n-US" sz="2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5" name="Picture 2" descr="http://ped-kopilka.ru/images/14-1(17).jpg"/>
          <p:cNvPicPr>
            <a:picLocks noChangeAspect="1" noChangeArrowheads="1"/>
          </p:cNvPicPr>
          <p:nvPr/>
        </p:nvPicPr>
        <p:blipFill>
          <a:blip r:embed="rId3"/>
          <a:srcRect l="47872" t="34043" r="13718" b="36693"/>
          <a:stretch>
            <a:fillRect/>
          </a:stretch>
        </p:blipFill>
        <p:spPr bwMode="auto">
          <a:xfrm>
            <a:off x="785794" y="5381628"/>
            <a:ext cx="4929222" cy="335758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57166" y="523844"/>
            <a:ext cx="6215106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1600" b="1" dirty="0" smtClean="0">
                <a:latin typeface="Georgia" pitchFamily="18" charset="0"/>
                <a:ea typeface="Calibri" pitchFamily="34" charset="0"/>
                <a:cs typeface="Times New Roman" pitchFamily="18" charset="0"/>
              </a:rPr>
              <a:t>Схемы составления слов, предложений;</a:t>
            </a:r>
            <a:endParaRPr lang="ru-RU" sz="16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1600" b="1" dirty="0" smtClean="0">
                <a:latin typeface="Georgia" pitchFamily="18" charset="0"/>
                <a:ea typeface="Calibri" pitchFamily="34" charset="0"/>
                <a:cs typeface="Times New Roman" pitchFamily="18" charset="0"/>
              </a:rPr>
              <a:t>Картинки для составления рассказов;</a:t>
            </a:r>
            <a:endParaRPr lang="ru-RU" sz="16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1600" b="1" dirty="0" smtClean="0">
                <a:latin typeface="Georgia" pitchFamily="18" charset="0"/>
                <a:ea typeface="Calibri" pitchFamily="34" charset="0"/>
                <a:cs typeface="Times New Roman" pitchFamily="18" charset="0"/>
              </a:rPr>
              <a:t>Дидактический мяч;</a:t>
            </a:r>
            <a:endParaRPr lang="ru-RU" sz="16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1600" b="1" dirty="0" smtClean="0">
                <a:latin typeface="Georgia" pitchFamily="18" charset="0"/>
                <a:ea typeface="Calibri" pitchFamily="34" charset="0"/>
                <a:cs typeface="Times New Roman" pitchFamily="18" charset="0"/>
              </a:rPr>
              <a:t>Счетные палочки для составления букв;</a:t>
            </a:r>
            <a:endParaRPr lang="ru-RU" sz="16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1600" b="1" dirty="0" smtClean="0">
                <a:latin typeface="Georgia" pitchFamily="18" charset="0"/>
                <a:ea typeface="Calibri" pitchFamily="34" charset="0"/>
                <a:cs typeface="Times New Roman" pitchFamily="18" charset="0"/>
              </a:rPr>
              <a:t>Наборное полотно;</a:t>
            </a:r>
            <a:endParaRPr lang="ru-RU" sz="16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1600" b="1" dirty="0" smtClean="0">
                <a:latin typeface="Georgia" pitchFamily="18" charset="0"/>
                <a:ea typeface="Calibri" pitchFamily="34" charset="0"/>
                <a:cs typeface="Times New Roman" pitchFamily="18" charset="0"/>
              </a:rPr>
              <a:t>Карточки для индивидуальной работы ;</a:t>
            </a:r>
            <a:endParaRPr lang="ru-RU" sz="16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1600" b="1" dirty="0" smtClean="0">
                <a:latin typeface="Georgia" pitchFamily="18" charset="0"/>
                <a:ea typeface="Calibri" pitchFamily="34" charset="0"/>
                <a:cs typeface="Times New Roman" pitchFamily="18" charset="0"/>
              </a:rPr>
              <a:t>Карточки – обведи по контуру;</a:t>
            </a:r>
            <a:endParaRPr lang="ru-RU" sz="16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1600" b="1" dirty="0" smtClean="0">
                <a:latin typeface="Georgia" pitchFamily="18" charset="0"/>
                <a:ea typeface="Calibri" pitchFamily="34" charset="0"/>
                <a:cs typeface="Times New Roman" pitchFamily="18" charset="0"/>
              </a:rPr>
              <a:t>Настольно-печатные игры;</a:t>
            </a:r>
            <a:endParaRPr lang="ru-RU" sz="16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1600" b="1" dirty="0" smtClean="0">
                <a:latin typeface="Georgia" pitchFamily="18" charset="0"/>
                <a:ea typeface="Calibri" pitchFamily="34" charset="0"/>
                <a:cs typeface="Times New Roman" pitchFamily="18" charset="0"/>
              </a:rPr>
              <a:t>Дидактические игры «Наоборот», «Противоположности», «Лото», «Делим слова на слоги», «Исправь», «Четвертый лишний», «Подбери родственные слова», «Один – много», «</a:t>
            </a:r>
            <a:r>
              <a:rPr lang="ru-RU" sz="1600" b="1" dirty="0" err="1" smtClean="0">
                <a:latin typeface="Georgia" pitchFamily="18" charset="0"/>
                <a:ea typeface="Calibri" pitchFamily="34" charset="0"/>
                <a:cs typeface="Times New Roman" pitchFamily="18" charset="0"/>
              </a:rPr>
              <a:t>Он-она-оно</a:t>
            </a:r>
            <a:r>
              <a:rPr lang="ru-RU" sz="1600" b="1" dirty="0" smtClean="0">
                <a:latin typeface="Georgia" pitchFamily="18" charset="0"/>
                <a:ea typeface="Calibri" pitchFamily="34" charset="0"/>
                <a:cs typeface="Times New Roman" pitchFamily="18" charset="0"/>
              </a:rPr>
              <a:t>»;</a:t>
            </a:r>
            <a:endParaRPr lang="ru-RU" sz="16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1600" b="1" dirty="0" smtClean="0">
                <a:latin typeface="Georgia" pitchFamily="18" charset="0"/>
                <a:ea typeface="Calibri" pitchFamily="34" charset="0"/>
                <a:cs typeface="Times New Roman" pitchFamily="18" charset="0"/>
              </a:rPr>
              <a:t>Материал для развития мелкой моторики;</a:t>
            </a:r>
            <a:endParaRPr lang="ru-RU" sz="16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1600" b="1" dirty="0" smtClean="0">
                <a:latin typeface="Georgia" pitchFamily="18" charset="0"/>
                <a:ea typeface="Calibri" pitchFamily="34" charset="0"/>
                <a:cs typeface="Times New Roman" pitchFamily="18" charset="0"/>
              </a:rPr>
              <a:t>Бусины, бисер для развития мелкой моторики;</a:t>
            </a:r>
            <a:endParaRPr lang="ru-RU" sz="16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1600" b="1" dirty="0" smtClean="0">
                <a:latin typeface="Georgia" pitchFamily="18" charset="0"/>
                <a:ea typeface="Calibri" pitchFamily="34" charset="0"/>
                <a:cs typeface="Times New Roman" pitchFamily="18" charset="0"/>
              </a:rPr>
              <a:t>Дидактические игры: «Составь предложение по картинкам», «Назови ласково», «Мой, моя, моё, мои», картинки со звуками</a:t>
            </a:r>
            <a:r>
              <a:rPr lang="ru-RU" b="1" dirty="0" smtClean="0">
                <a:latin typeface="Georgia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ru-RU" sz="2400" dirty="0" smtClean="0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Картинки\0_67a6e_36d07f8f_L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6858001" cy="990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857" name="Rectangle 1"/>
          <p:cNvSpPr>
            <a:spLocks noChangeArrowheads="1"/>
          </p:cNvSpPr>
          <p:nvPr/>
        </p:nvSpPr>
        <p:spPr bwMode="auto">
          <a:xfrm>
            <a:off x="285729" y="452406"/>
            <a:ext cx="6286544" cy="3570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Центр художественной литературы оснащен: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Тематическая подборка детской художественной литературы: 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Поэзия: И.Бунин «Первый снег», С.Есенин «Берёза», А. Барто «Верёвочка»; и др.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Литературные сказки: Т.Александрова «Домовёнок Кузя», П. Бажов «Серебряное копытце», В. Катаев «Цветик-семицветик»,  А.Волков «Волшебник изумрудного города»; и др.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Русские народные сказки: «Никита Кожемяка», «Докучные сказки»; и др.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Зарубежные народные сказки: «О мышонке, который был кошкой, собакой» и др.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Правила обращения с книгами;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1858" name="Rectangle 2"/>
          <p:cNvSpPr>
            <a:spLocks noChangeArrowheads="1"/>
          </p:cNvSpPr>
          <p:nvPr/>
        </p:nvSpPr>
        <p:spPr bwMode="auto">
          <a:xfrm>
            <a:off x="285729" y="3667118"/>
            <a:ext cx="6286544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Модели составления сказок.     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набор открыток «Саров»;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Карта Сарова и Нижегородской области,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Комплекты открыток о городах России;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Игра – занятие «Государственные символы России»;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5" name="Рисунок 4" descr="паспорт группы 030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5794" y="5024438"/>
            <a:ext cx="4786346" cy="43100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Картинки\0_67a6e_36d07f8f_L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6858001" cy="990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905" name="Rectangle 1"/>
          <p:cNvSpPr>
            <a:spLocks noChangeArrowheads="1"/>
          </p:cNvSpPr>
          <p:nvPr/>
        </p:nvSpPr>
        <p:spPr bwMode="auto">
          <a:xfrm>
            <a:off x="357166" y="452407"/>
            <a:ext cx="6215106" cy="8371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Сюжетно-ролевой центр игры оснащен: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Атрибуты к сюжетно-ролевым играм: «Больница», «Парикмахерская», «Магазин», «Семья»,  «Строители», «Путешествие», «Школа».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Кукольная мебель.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Атрибуты к режиссерским играм.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Куклы и все атрибуты для игры в кукол: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 наборы одежды и обуви; мебель для кукол - столы и стулья, диван, кресла, шкафы для одежды, кроватки; коляски, сапки и качели для кукол;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Посуда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: 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кухонная;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столовая;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чайная;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«Супермаркет»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различные имитаторы продуктов (пластиковые, деревянные);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наборы овощей и фруктов, гастрономических продуктов, бакалеи; 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различные кукольные одежки, которые можно достать из шкафа для кукольной одежды и разложить на прилавке;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«Магазин игрушек»;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«Салон красоты»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самодельные альбомы с образцами причесок;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кукольные расчески»;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фены, бигуди, щипцы для завивки; 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небольшие небьющиеся флаконы из-под духов, шампуней и др.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«Ателье мод»: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«рулоны» ткани;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1400" b="1" dirty="0" smtClean="0">
                <a:latin typeface="Georgia" pitchFamily="18" charset="0"/>
                <a:ea typeface="Calibri" pitchFamily="34" charset="0"/>
                <a:cs typeface="Times New Roman" pitchFamily="18" charset="0"/>
              </a:rPr>
              <a:t>самодельные журналы мод;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коробка с лоскутами тканей,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«Медицинский центр » 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или 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«Аптека»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пузырьки (только пластиковые) 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имитация блистеров таблеток;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наборы «Врач»;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халаты, косынки;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Картинки\0_67a6e_36d07f8f_L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6858001" cy="9906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85729" y="452406"/>
            <a:ext cx="628654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«Гараж»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грузовые и легковые автомобили;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автомобили специального назначения; автобусы;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лодочки и катера разных размеров;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самолеты и вертолеты;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игрушечный инструмент.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«Кафе»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посуда игр. (Наборы: столовая, чайная, кофейная);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скатерти, салфетки;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спецодежда;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журналы «Меню»;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Блок сюжетных игр способствует зарождению и развитию игры. Игровые островки оснащены передвижной мебелью, способствующей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быст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-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рой смене ситуации в игровом сюжете. Большое количество игрушек ярких,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многофункциональ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-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ных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 и развивающих, наполняют игровую среду веранды. Игровое пространство предусмотрено для игр и мальчиков, и девочек.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Картинки\0_67a6e_36d07f8f_L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6858001" cy="990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4929" name="Rectangle 1"/>
          <p:cNvSpPr>
            <a:spLocks noChangeArrowheads="1"/>
          </p:cNvSpPr>
          <p:nvPr/>
        </p:nvSpPr>
        <p:spPr bwMode="auto">
          <a:xfrm>
            <a:off x="285729" y="452407"/>
            <a:ext cx="6143668" cy="621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Центр экспериментирования оснащен: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Прозрачные и непрозрачные сосуды разной формы и разного объёма (стаканы, ковшики, миски, бутылочки);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Мерные ложки;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Сита, воронки разного объёма;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Половинки мыльниц, формы, для изготовления льда, контейнер для яиц, пластиковые упаковки от конфет;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Резиновые и пластиковые перчатки;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Пипетки с закруглёнными концами, пластиковые шприцы без игл;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Резиновые и пластиковые трубочки, соломка для коктейля;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Взбивалка, деревянная лопатка, шпатель, палочки от мороженого;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Природный материал (ёмкости с землёй, глиной, песком, водой);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Бросовый материал (кожа, поролон, пенопласт, пробки и др.);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Технический материал (гайки, болты) в контейнерах;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Увеличительные стёкла, 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Рулетка, линейка, треугольник;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Часы механические, песочные;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Свеча в подсвечнике;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Календари (отрывные, перекидные);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Бумага для записей, зарисовок, карандаши, фломастеры;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Степлер, дырокол, ножницы;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Клеёнчатые фартуки, нарукавники, щетка, совок;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Тальк, детский крем;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Тематические материалы «Транспорт», «Океан», «Лес» и др.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4" name="Picture 4" descr="http://skyslogan.ru/uploads/posts/2015-01/1421733153_2015-01-20_08512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80" y="6810388"/>
            <a:ext cx="5643602" cy="26432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Картинки\0_67a6e_36d07f8f_L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6858001" cy="990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428604" y="666720"/>
            <a:ext cx="5929354" cy="7294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b="1" dirty="0" smtClean="0">
                <a:latin typeface="Georgia" pitchFamily="18" charset="0"/>
              </a:rPr>
              <a:t>Холодный период года 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latin typeface="Georgia" pitchFamily="18" charset="0"/>
              </a:rPr>
              <a:t>Лопатки, скребки, метелки; 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latin typeface="Georgia" pitchFamily="18" charset="0"/>
              </a:rPr>
              <a:t>Ледянки; 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latin typeface="Georgia" pitchFamily="18" charset="0"/>
              </a:rPr>
              <a:t>Печатки для получения оттисков на снегу; 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latin typeface="Georgia" pitchFamily="18" charset="0"/>
              </a:rPr>
              <a:t>Куклы в зимней одежде; 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latin typeface="Georgia" pitchFamily="18" charset="0"/>
              </a:rPr>
              <a:t>Санки для кукол; 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latin typeface="Georgia" pitchFamily="18" charset="0"/>
              </a:rPr>
              <a:t>Формочки для изготовления снежных «пирожков»; 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latin typeface="Georgia" pitchFamily="18" charset="0"/>
              </a:rPr>
              <a:t>Бутылочки с окрашенной водой (для рисования на снегу); 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latin typeface="Georgia" pitchFamily="18" charset="0"/>
              </a:rPr>
              <a:t>Палочки для измерения глубины снега; 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latin typeface="Georgia" pitchFamily="18" charset="0"/>
              </a:rPr>
              <a:t>Картотека Г. Лаптева, «Лучшие развивающие  прогулки круглый год для </a:t>
            </a:r>
            <a:r>
              <a:rPr lang="ru-RU" b="1" smtClean="0">
                <a:latin typeface="Georgia" pitchFamily="18" charset="0"/>
              </a:rPr>
              <a:t>детей »;</a:t>
            </a:r>
            <a:r>
              <a:rPr lang="ru-RU" b="1" dirty="0" smtClean="0">
                <a:latin typeface="Georgia" pitchFamily="18" charset="0"/>
              </a:rPr>
              <a:t> 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latin typeface="Georgia" pitchFamily="18" charset="0"/>
              </a:rPr>
              <a:t>Картотека прогулок зимой; 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latin typeface="Georgia" pitchFamily="18" charset="0"/>
              </a:rPr>
              <a:t>Картотека подвижных игр.</a:t>
            </a:r>
          </a:p>
          <a:p>
            <a:r>
              <a:rPr lang="ru-RU" dirty="0" smtClean="0"/>
              <a:t> </a:t>
            </a:r>
          </a:p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</a:rPr>
              <a:t>С целью воспитания заботливого отношения к птицам, развития познавательных способностей детей, нами будет оборудована птичья столовая.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</a:rPr>
              <a:t>Разместим ее в спокойном месте. Установим домики для птиц и кормушки.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</a:rPr>
              <a:t>Таким образом, дети будут иметь возможность наблюдать за прилетающими птицами и заботиться о них.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Картинки\0_67a6e_36d07f8f_L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6858001" cy="990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857233" y="738159"/>
            <a:ext cx="4786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000108" y="666720"/>
            <a:ext cx="5000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i="1" dirty="0" smtClean="0"/>
              <a:t>«Детский сад начинается с участка»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00042" y="1238224"/>
            <a:ext cx="578647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/>
              <a:t>Цель</a:t>
            </a:r>
            <a:r>
              <a:rPr lang="ru-RU" b="1" i="1" dirty="0" smtClean="0"/>
              <a:t>: </a:t>
            </a:r>
            <a:r>
              <a:rPr lang="ru-RU" b="1" i="1" dirty="0" smtClean="0">
                <a:latin typeface="Georgia" pitchFamily="18" charset="0"/>
              </a:rPr>
              <a:t>использование РППС веранды и участка для создания комфортных условий пребывания детей в детском саду, укрепления их психического и физического здоровья.</a:t>
            </a:r>
            <a:endParaRPr lang="en-US" b="1" i="1" dirty="0" smtClean="0">
              <a:latin typeface="Georgia" pitchFamily="18" charset="0"/>
            </a:endParaRPr>
          </a:p>
          <a:p>
            <a:endParaRPr lang="en-US" b="1" i="1" dirty="0" smtClean="0"/>
          </a:p>
          <a:p>
            <a:endParaRPr lang="en-US" b="1" i="1" dirty="0" smtClean="0"/>
          </a:p>
          <a:p>
            <a:endParaRPr lang="ru-RU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500042" y="2666984"/>
            <a:ext cx="571504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25438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325438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Аннотация</a:t>
            </a:r>
            <a:endParaRPr kumimoji="0" lang="ru-RU" sz="20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254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</a:rPr>
              <a:t>Полноценное и разностороннее развитие и воспитание детей дошкольного возраста невозможны без правильно организованной деятельности. Чтобы обеспечить ее необходимо в ДОУ создать соответствующие условия, как в помещении, так и на участке.</a:t>
            </a: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</a:endParaRPr>
          </a:p>
          <a:p>
            <a:pPr marL="0" marR="0" lvl="0" indent="3254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</a:rPr>
              <a:t>Наш участок характеризуется наличием разнообразных зон, вовлеченностью всех участников в педагогический процесс и нетрадиционностью форм взаимодействия детей и взрослых.</a:t>
            </a: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</a:endParaRPr>
          </a:p>
          <a:p>
            <a:pPr marL="0" marR="0" lvl="0" indent="3254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</a:rPr>
              <a:t>Игровые постройки на участке ориентированы на любой возраст и не только активизируют двигательную активность воспитанников, но и способствуют развитию креативности в игре, расширению кругозора, формированию социальных навыков.</a:t>
            </a: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Картинки\0_67a6e_36d07f8f_L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6858001" cy="9906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14290" y="309530"/>
            <a:ext cx="6429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285728" y="523844"/>
            <a:ext cx="6215106" cy="5524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Информационная справка.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Площадь игрового участка составляет </a:t>
            </a:r>
            <a:r>
              <a:rPr lang="ru-RU" sz="1600" b="1" dirty="0" smtClean="0">
                <a:solidFill>
                  <a:srgbClr val="000000"/>
                </a:solidFill>
                <a:latin typeface="Georgia" pitchFamily="18" charset="0"/>
                <a:ea typeface="Calibri" pitchFamily="34" charset="0"/>
                <a:cs typeface="Times New Roman" pitchFamily="18" charset="0"/>
              </a:rPr>
              <a:t>140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 кв. м. 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Освещение участка - 1 лампа дневного света.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Территория огорожена металлическим забором: со стороны улицы высотой 1м 70см, с внутренней стороны высотой 0,50м.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Почва – натуральный грунт, засеянный газонной травой.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Территория участка достаточно озеленена. 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Имеются следующие деревья: тополь, клён, сирень, вишня, а также 8 цветочных клумб.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Площадь веранды 28 кв. м.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Веранда имеет каменные стены - с трёх сторон на всю высоту, с фасада высота каменной кладки 0,5 м, остальная часть стены – фигурная железная решётка.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Половое покрытие – деревянное.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Часть веранды площадью 4,5 кв. м. отгорожена каменной стеной с деревянной дверью под кладовку.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Освещение веранды – 2 лампы. Освещение кладовки – 1 лампа.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Картинки\0_67a6e_36d07f8f_L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6858001" cy="990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285729" y="523844"/>
            <a:ext cx="6072230" cy="5109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Оборудование участка.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На участке располагается следующее оборудование: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веранда;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песочница;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домик-беседка;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качели;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столики деревянные (для настольных игр) со скамейками; 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lang="ru-RU" sz="1400" b="1" dirty="0" smtClean="0">
                <a:solidFill>
                  <a:srgbClr val="000000"/>
                </a:solidFill>
                <a:latin typeface="Georgia" pitchFamily="18" charset="0"/>
                <a:ea typeface="Calibri" pitchFamily="34" charset="0"/>
                <a:cs typeface="Times New Roman" pitchFamily="18" charset="0"/>
              </a:rPr>
              <a:t>Автобус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(деревянный);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снаряды для двигательной деятельности: «гусеница из резиновых шин», радуга.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сухой водоём (с игрушками водных животных и растений);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огород с грядками.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Все оборудование свободно и рационально расположено, что дает возможность детям организовать деятельность по интересам.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Картинки\0_67a6e_36d07f8f_L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6858001" cy="990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785795" y="2524109"/>
            <a:ext cx="5286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357166" y="523845"/>
            <a:ext cx="6215106" cy="513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Оборудование веранды.</a:t>
            </a:r>
            <a:endParaRPr kumimoji="0" lang="ru-RU" sz="24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en-US" sz="1600" b="1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Скамья, прикреплённая к задней стене веранды по всей длине.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Мебель по возрасту: стол для рисования, стол для дидактических игр, стулья 5 штук, 2 скамейки из деревянных окрашенных реек.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2 шкафа для размещения игрового материала и оборудования.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Этажерка с материалами для экспериментирования.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Этажерка с материалами по Худ.ЭР.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Выставочный стенд.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Выносной стенд с информацией для родителей.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Деревянный ящик под кегли.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cs typeface="Times New Roman" pitchFamily="18" charset="0"/>
              </a:rPr>
              <a:t>Пластмассовый</a:t>
            </a:r>
            <a:r>
              <a:rPr kumimoji="0" lang="ru-RU" sz="1600" b="1" i="1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cs typeface="Times New Roman" pitchFamily="18" charset="0"/>
              </a:rPr>
              <a:t> контейнер под ракетки, клюшки.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lang="ru-RU" sz="1600" b="1" i="1" baseline="0" dirty="0" smtClean="0">
                <a:solidFill>
                  <a:srgbClr val="000000"/>
                </a:solidFill>
                <a:latin typeface="Georgia" pitchFamily="18" charset="0"/>
                <a:cs typeface="Times New Roman" pitchFamily="18" charset="0"/>
              </a:rPr>
              <a:t>Деревянный</a:t>
            </a:r>
            <a:r>
              <a:rPr lang="ru-RU" sz="1600" b="1" i="1" dirty="0" smtClean="0">
                <a:solidFill>
                  <a:srgbClr val="000000"/>
                </a:solidFill>
                <a:latin typeface="Georgia" pitchFamily="18" charset="0"/>
                <a:cs typeface="Times New Roman" pitchFamily="18" charset="0"/>
              </a:rPr>
              <a:t> ящик под мячи.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cs typeface="Times New Roman" pitchFamily="18" charset="0"/>
              </a:rPr>
              <a:t>Пластмассовый</a:t>
            </a:r>
            <a:r>
              <a:rPr kumimoji="0" lang="ru-RU" sz="1600" b="1" i="1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cs typeface="Times New Roman" pitchFamily="18" charset="0"/>
              </a:rPr>
              <a:t> контейнер под игрушки для песочницы.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Большой пластмассовый таз для игр с водой.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Картинки\0_67a6e_36d07f8f_L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6858001" cy="990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857233" y="738159"/>
            <a:ext cx="4786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15713" name="Rectangle 1"/>
          <p:cNvSpPr>
            <a:spLocks noChangeArrowheads="1"/>
          </p:cNvSpPr>
          <p:nvPr/>
        </p:nvSpPr>
        <p:spPr bwMode="auto">
          <a:xfrm>
            <a:off x="357166" y="452406"/>
            <a:ext cx="6215106" cy="3308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n-US" sz="2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2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Оборудование по СанПИНу.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Умывальник.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2 контейнера: для чистых и использованных салфеток.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Таз для грязной воды.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Ведро для чистой воды.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Выносной стол для питья.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Чайник для питьевой воды.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Поднос для чистых одноразовых стаканчиков.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Корзина для мусора.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Картинки\0_67a6e_36d07f8f_L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6858001" cy="990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6737" name="Rectangle 1"/>
          <p:cNvSpPr>
            <a:spLocks noChangeArrowheads="1"/>
          </p:cNvSpPr>
          <p:nvPr/>
        </p:nvSpPr>
        <p:spPr bwMode="auto">
          <a:xfrm>
            <a:off x="357166" y="380970"/>
            <a:ext cx="6215106" cy="912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6700" algn="l"/>
              </a:tabLst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Наполняемость игровой среды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200" b="1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Центр безопасности оснащен: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Дорожные знаки;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Демонстрационный материал: «Не играй с огнем», «Пожарная безопасность», «Дорожная безопасность», «Внимание! Дорога!», «Как избежать неприятностей»;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Различные виды транспорта: машины грузовые , легковые, спецтранспорт, водный транспорт, воздушный транспорт 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Настольные и дидактические игры по ПДД: «Правила дорожного движения», лото «Дорожные знаки»;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Полицейская форма инспектора ГИБДД, жезлы.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Макет светофора, рули, нагрудные знаки с эмблемами машин и дорожными знаками.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lang="ru-RU" sz="1400" b="1" dirty="0">
              <a:latin typeface="Georgia" pitchFamily="18" charset="0"/>
              <a:cs typeface="Times New Roman" pitchFamily="18" charset="0"/>
            </a:endParaRPr>
          </a:p>
          <a:p>
            <a:endParaRPr lang="en-US" sz="2000" b="1" dirty="0" smtClean="0">
              <a:latin typeface="Georgia" pitchFamily="18" charset="0"/>
            </a:endParaRPr>
          </a:p>
          <a:p>
            <a:endParaRPr lang="en-US" sz="2000" b="1" dirty="0" smtClean="0">
              <a:latin typeface="Georgia" pitchFamily="18" charset="0"/>
            </a:endParaRPr>
          </a:p>
          <a:p>
            <a:endParaRPr lang="en-US" sz="2000" b="1" dirty="0" smtClean="0">
              <a:latin typeface="Georgia" pitchFamily="18" charset="0"/>
            </a:endParaRPr>
          </a:p>
          <a:p>
            <a:endParaRPr lang="en-US" sz="2000" b="1" dirty="0" smtClean="0">
              <a:latin typeface="Georgia" pitchFamily="18" charset="0"/>
            </a:endParaRPr>
          </a:p>
          <a:p>
            <a:endParaRPr lang="en-US" sz="2000" b="1" dirty="0" smtClean="0">
              <a:latin typeface="Georgia" pitchFamily="18" charset="0"/>
            </a:endParaRPr>
          </a:p>
          <a:p>
            <a:endParaRPr lang="en-US" sz="2000" b="1" dirty="0" smtClean="0">
              <a:latin typeface="Georgia" pitchFamily="18" charset="0"/>
            </a:endParaRPr>
          </a:p>
          <a:p>
            <a:endParaRPr lang="en-US" sz="2000" b="1" dirty="0" smtClean="0">
              <a:latin typeface="Georgia" pitchFamily="18" charset="0"/>
            </a:endParaRPr>
          </a:p>
          <a:p>
            <a:endParaRPr lang="en-US" sz="2000" b="1" dirty="0" smtClean="0">
              <a:latin typeface="Georgia" pitchFamily="18" charset="0"/>
            </a:endParaRPr>
          </a:p>
          <a:p>
            <a:endParaRPr lang="en-US" sz="2000" b="1" dirty="0" smtClean="0">
              <a:latin typeface="Georgia" pitchFamily="18" charset="0"/>
            </a:endParaRPr>
          </a:p>
          <a:p>
            <a:endParaRPr lang="en-US" sz="2000" b="1" dirty="0" smtClean="0">
              <a:latin typeface="Georgia" pitchFamily="18" charset="0"/>
            </a:endParaRPr>
          </a:p>
          <a:p>
            <a:r>
              <a:rPr lang="ru-RU" sz="2000" b="1" dirty="0" smtClean="0">
                <a:latin typeface="Georgia" pitchFamily="18" charset="0"/>
              </a:rPr>
              <a:t>Центр </a:t>
            </a:r>
            <a:r>
              <a:rPr lang="ru-RU" sz="2000" b="1" dirty="0">
                <a:latin typeface="Georgia" pitchFamily="18" charset="0"/>
              </a:rPr>
              <a:t>трудовой деятельности оснащен:</a:t>
            </a:r>
            <a:endParaRPr lang="ru-RU" sz="2000" dirty="0">
              <a:latin typeface="Georgia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ru-RU" sz="1400" b="1" dirty="0">
                <a:latin typeface="Georgia" pitchFamily="18" charset="0"/>
              </a:rPr>
              <a:t>Инвентарь для мытья игрушек и стирки кукольной одежды: тазики </a:t>
            </a:r>
            <a:r>
              <a:rPr lang="ru-RU" sz="1400" b="1" dirty="0" smtClean="0">
                <a:latin typeface="Georgia" pitchFamily="18" charset="0"/>
              </a:rPr>
              <a:t>- 2шт</a:t>
            </a:r>
            <a:r>
              <a:rPr lang="ru-RU" sz="1400" b="1" dirty="0">
                <a:latin typeface="Georgia" pitchFamily="18" charset="0"/>
              </a:rPr>
              <a:t>., бельевая верёвка </a:t>
            </a:r>
            <a:r>
              <a:rPr lang="ru-RU" sz="1400" b="1" dirty="0" smtClean="0">
                <a:latin typeface="Georgia" pitchFamily="18" charset="0"/>
              </a:rPr>
              <a:t>- 1шт</a:t>
            </a:r>
            <a:r>
              <a:rPr lang="ru-RU" sz="1400" b="1" dirty="0">
                <a:latin typeface="Georgia" pitchFamily="18" charset="0"/>
              </a:rPr>
              <a:t>., прищепки </a:t>
            </a:r>
            <a:r>
              <a:rPr lang="ru-RU" sz="1400" b="1" dirty="0" smtClean="0">
                <a:latin typeface="Georgia" pitchFamily="18" charset="0"/>
              </a:rPr>
              <a:t>- 10шт</a:t>
            </a:r>
            <a:r>
              <a:rPr lang="ru-RU" sz="1400" b="1" dirty="0">
                <a:latin typeface="Georgia" pitchFamily="18" charset="0"/>
              </a:rPr>
              <a:t>., мыло </a:t>
            </a:r>
            <a:r>
              <a:rPr lang="ru-RU" sz="1400" b="1" dirty="0" smtClean="0">
                <a:latin typeface="Georgia" pitchFamily="18" charset="0"/>
              </a:rPr>
              <a:t>- 2шт</a:t>
            </a:r>
            <a:r>
              <a:rPr lang="ru-RU" sz="1400" b="1" dirty="0">
                <a:latin typeface="Georgia" pitchFamily="18" charset="0"/>
              </a:rPr>
              <a:t>., фартуки клеёнчатые.</a:t>
            </a:r>
            <a:endParaRPr lang="ru-RU" sz="1400" dirty="0">
              <a:latin typeface="Georgia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ru-RU" sz="1400" b="1" dirty="0">
                <a:latin typeface="Georgia" pitchFamily="18" charset="0"/>
              </a:rPr>
              <a:t>Перчатки, грабли маленькие, совки для работы в цветнике и огороде.</a:t>
            </a:r>
            <a:endParaRPr lang="ru-RU" sz="1400" dirty="0">
              <a:latin typeface="Georgia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ru-RU" sz="1400" b="1" dirty="0">
                <a:latin typeface="Georgia" pitchFamily="18" charset="0"/>
              </a:rPr>
              <a:t>Лейки маленькие, ведёрки.</a:t>
            </a:r>
            <a:endParaRPr lang="ru-RU" sz="1400" dirty="0">
              <a:latin typeface="Georgia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ru-RU" sz="1400" b="1" dirty="0">
                <a:latin typeface="Georgia" pitchFamily="18" charset="0"/>
              </a:rPr>
              <a:t>Щётки, веник, совочки.</a:t>
            </a:r>
            <a:endParaRPr lang="ru-RU" sz="1400" dirty="0">
              <a:latin typeface="Georgia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4" name="Picture 2" descr="http://alenushka-55.umi.ru/images/cms/data/gr6/centr_syuzhetno-rolevyh_igr_dlya_mal_chikov2.jpg"/>
          <p:cNvPicPr>
            <a:picLocks noChangeAspect="1" noChangeArrowheads="1"/>
          </p:cNvPicPr>
          <p:nvPr/>
        </p:nvPicPr>
        <p:blipFill>
          <a:blip r:embed="rId3"/>
          <a:srcRect l="19439" t="24390" r="20626" b="6503"/>
          <a:stretch>
            <a:fillRect/>
          </a:stretch>
        </p:blipFill>
        <p:spPr bwMode="auto">
          <a:xfrm>
            <a:off x="1142984" y="4381496"/>
            <a:ext cx="3857652" cy="2428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Картинки\0_67a6e_36d07f8f_L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6858001" cy="990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761" name="Rectangle 1"/>
          <p:cNvSpPr>
            <a:spLocks noChangeArrowheads="1"/>
          </p:cNvSpPr>
          <p:nvPr/>
        </p:nvSpPr>
        <p:spPr bwMode="auto">
          <a:xfrm>
            <a:off x="285729" y="452407"/>
            <a:ext cx="6357982" cy="10372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Физкультурно-оздоровительный центр оснащен: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Мячи резиновые большие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d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-18-20см. - 2шт., средние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d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 -10-12см. - 3шт., мячи пластмассовые средние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d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-10-12см - 3шт., мяч массажный - 1шт;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Коврик массажный - 7шт.;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Скакалки длиной 100-120см - 2шт.;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Кегли маленькие (набор) - 1шт.;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Кегли большие (набор0) - 1шт.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Ленты (длина 50-60см) - 7шт.;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Кольцеброс - 1шт.;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Ворота, для прокатывания мяча (высота 45см) 1шт.;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Мешочки малые с грузом масса 150-200гр. - 20шт.,  мешочки большие с грузом масса 400гр. - 1шт.;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Балансир - 1шт.;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Альбом «Спортивный инвентарь», «Разные виды спорта»;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Обручи большие 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d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-100см - 1шт., малые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d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 – 55-65см - 3шт.;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Гантели детские - 10шт.;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Палки гимнастические длинные длина 1м - 1шт., короткие -  длина 80см - 4шт;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Карточки с заданиями по ФИЗО;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lang="en-US" b="1" dirty="0" smtClean="0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en-US" b="1" dirty="0" smtClean="0"/>
              <a:t>  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lang="en-US" b="1" dirty="0" smtClean="0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lang="en-US" b="1" dirty="0" smtClean="0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lang="en-US" b="1" dirty="0" smtClean="0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lang="en-US" b="1" dirty="0" smtClean="0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lang="en-US" b="1" dirty="0" smtClean="0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en-US" b="1" dirty="0" smtClean="0"/>
              <a:t>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lang="en-US" b="1" dirty="0" smtClean="0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lang="en-US" b="1" dirty="0" smtClean="0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lang="en-US" b="1" dirty="0" smtClean="0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1600" b="1" dirty="0" smtClean="0"/>
              <a:t>Занятия на свежем воздухе с использованием игрового </a:t>
            </a:r>
            <a:r>
              <a:rPr lang="ru-RU" sz="1600" b="1" dirty="0" err="1" smtClean="0"/>
              <a:t>оборудова</a:t>
            </a:r>
            <a:r>
              <a:rPr lang="en-US" sz="1600" b="1" dirty="0" smtClean="0"/>
              <a:t>-</a:t>
            </a:r>
            <a:r>
              <a:rPr lang="ru-RU" sz="1600" b="1" dirty="0" err="1" smtClean="0"/>
              <a:t>ния</a:t>
            </a:r>
            <a:r>
              <a:rPr lang="ru-RU" sz="1600" b="1" dirty="0" smtClean="0"/>
              <a:t> обеспечивает режим высокой двигательной активности детей, позволяют им закреплять и совершенствовать знакомые движения, осваивать новые виды, требующие сосредоточенности, четкости, ловкости, координации.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lang="ru-RU" sz="1400" b="1" dirty="0">
              <a:latin typeface="Georgia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cs typeface="Times New Roman" pitchFamily="18" charset="0"/>
            </a:endParaRPr>
          </a:p>
          <a:p>
            <a:endParaRPr lang="ru-RU" sz="1400" dirty="0">
              <a:latin typeface="Georgia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4" name="Picture 2" descr="http://education.simcat.ru/dou150/img/1361790171_110120132078.jpg"/>
          <p:cNvPicPr>
            <a:picLocks noChangeAspect="1" noChangeArrowheads="1"/>
          </p:cNvPicPr>
          <p:nvPr/>
        </p:nvPicPr>
        <p:blipFill>
          <a:blip r:embed="rId3"/>
          <a:srcRect l="13248" r="7769" b="4999"/>
          <a:stretch>
            <a:fillRect/>
          </a:stretch>
        </p:blipFill>
        <p:spPr bwMode="auto">
          <a:xfrm>
            <a:off x="1142984" y="5453066"/>
            <a:ext cx="4357718" cy="2714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Картинки\0_67a6e_36d07f8f_L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1" cy="9906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571480" y="666720"/>
            <a:ext cx="5715040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Georgia" pitchFamily="18" charset="0"/>
              </a:rPr>
              <a:t>Центр строительно-конструктивных игр оснащен</a:t>
            </a:r>
            <a:r>
              <a:rPr lang="ru-RU" b="1" dirty="0" smtClean="0">
                <a:latin typeface="Georgia" pitchFamily="18" charset="0"/>
              </a:rPr>
              <a:t>:</a:t>
            </a:r>
            <a:endParaRPr lang="en-US" b="1" dirty="0" smtClean="0">
              <a:latin typeface="Georgia" pitchFamily="18" charset="0"/>
            </a:endParaRPr>
          </a:p>
          <a:p>
            <a:endParaRPr lang="ru-RU" dirty="0" smtClean="0">
              <a:latin typeface="Georgia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ru-RU" b="1" dirty="0" smtClean="0">
                <a:latin typeface="Georgia" pitchFamily="18" charset="0"/>
              </a:rPr>
              <a:t>Конструктор мелкий и крупный «Лего»;</a:t>
            </a:r>
            <a:endParaRPr lang="ru-RU" dirty="0" smtClean="0">
              <a:latin typeface="Georgia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ru-RU" b="1" dirty="0" smtClean="0">
                <a:latin typeface="Georgia" pitchFamily="18" charset="0"/>
              </a:rPr>
              <a:t>Пластмассовый и деревянный напольный конструктор;</a:t>
            </a:r>
            <a:endParaRPr lang="ru-RU" dirty="0" smtClean="0">
              <a:latin typeface="Georgia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ru-RU" b="1" dirty="0" smtClean="0">
                <a:latin typeface="Georgia" pitchFamily="18" charset="0"/>
              </a:rPr>
              <a:t>Мозаика;</a:t>
            </a:r>
            <a:endParaRPr lang="ru-RU" dirty="0" smtClean="0">
              <a:latin typeface="Georgia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ru-RU" b="1" dirty="0" smtClean="0">
                <a:latin typeface="Georgia" pitchFamily="18" charset="0"/>
              </a:rPr>
              <a:t>Пазлы;</a:t>
            </a:r>
            <a:endParaRPr lang="ru-RU" dirty="0" smtClean="0">
              <a:latin typeface="Georgia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ru-RU" b="1" dirty="0" smtClean="0">
                <a:latin typeface="Georgia" pitchFamily="18" charset="0"/>
              </a:rPr>
              <a:t>Конструирование из бумаги «Оригами»;</a:t>
            </a:r>
            <a:endParaRPr lang="ru-RU" dirty="0" smtClean="0">
              <a:latin typeface="Georgia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ru-RU" b="1" dirty="0" smtClean="0">
                <a:latin typeface="Georgia" pitchFamily="18" charset="0"/>
              </a:rPr>
              <a:t>Игрушки со шнуровками и застёжками;</a:t>
            </a:r>
            <a:endParaRPr lang="ru-RU" dirty="0" smtClean="0">
              <a:latin typeface="Georgia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ru-RU" b="1" dirty="0" smtClean="0">
                <a:latin typeface="Georgia" pitchFamily="18" charset="0"/>
              </a:rPr>
              <a:t>Металлический конструктор;</a:t>
            </a:r>
            <a:endParaRPr lang="ru-RU" dirty="0" smtClean="0">
              <a:latin typeface="Georgia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ru-RU" b="1" dirty="0" smtClean="0">
                <a:latin typeface="Georgia" pitchFamily="18" charset="0"/>
              </a:rPr>
              <a:t>Небольшие игрушки для обыгрывания построек: фигурки людей и животных, макеты деревьев;</a:t>
            </a:r>
            <a:endParaRPr lang="ru-RU" dirty="0" smtClean="0">
              <a:latin typeface="Georgia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ru-RU" b="1" dirty="0" smtClean="0">
                <a:latin typeface="Georgia" pitchFamily="18" charset="0"/>
              </a:rPr>
              <a:t>Транспорт мелкий, средний, крупный: машины легковые и грузовые.</a:t>
            </a:r>
            <a:endParaRPr lang="ru-RU" dirty="0" smtClean="0">
              <a:latin typeface="Georgia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ru-RU" b="1" dirty="0" smtClean="0">
                <a:latin typeface="Georgia" pitchFamily="18" charset="0"/>
              </a:rPr>
              <a:t>Альбом с образцами построек, схемами.</a:t>
            </a:r>
            <a:endParaRPr lang="ru-RU" dirty="0">
              <a:latin typeface="Georgia" pitchFamily="18" charset="0"/>
            </a:endParaRPr>
          </a:p>
        </p:txBody>
      </p:sp>
      <p:pic>
        <p:nvPicPr>
          <p:cNvPr id="6" name="Picture 4" descr="http://player.myshared.ru/925493/data/images/img44.jpg"/>
          <p:cNvPicPr>
            <a:picLocks noChangeAspect="1" noChangeArrowheads="1"/>
          </p:cNvPicPr>
          <p:nvPr/>
        </p:nvPicPr>
        <p:blipFill>
          <a:blip r:embed="rId3"/>
          <a:srcRect t="24000" r="5592" b="14000"/>
          <a:stretch>
            <a:fillRect/>
          </a:stretch>
        </p:blipFill>
        <p:spPr bwMode="auto">
          <a:xfrm>
            <a:off x="357166" y="5453066"/>
            <a:ext cx="2625345" cy="2714644"/>
          </a:xfrm>
          <a:prstGeom prst="rect">
            <a:avLst/>
          </a:prstGeom>
          <a:noFill/>
        </p:spPr>
      </p:pic>
      <p:pic>
        <p:nvPicPr>
          <p:cNvPr id="7" name="Picture 2" descr="http://player.myshared.ru/925493/data/images/img41.jpg"/>
          <p:cNvPicPr>
            <a:picLocks noChangeAspect="1" noChangeArrowheads="1"/>
          </p:cNvPicPr>
          <p:nvPr/>
        </p:nvPicPr>
        <p:blipFill>
          <a:blip r:embed="rId4"/>
          <a:srcRect l="30352" t="33333" r="8943"/>
          <a:stretch>
            <a:fillRect/>
          </a:stretch>
        </p:blipFill>
        <p:spPr bwMode="auto">
          <a:xfrm>
            <a:off x="3000372" y="6596074"/>
            <a:ext cx="3429024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634</TotalTime>
  <Words>1746</Words>
  <Application>Microsoft Office PowerPoint</Application>
  <PresentationFormat>Лист A4 (210x297 мм)</PresentationFormat>
  <Paragraphs>271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Georgia</vt:lpstr>
      <vt:lpstr>Times New Roman</vt:lpstr>
      <vt:lpstr>Тема Office</vt:lpstr>
      <vt:lpstr>Муниципальное бюджетное дошкольное учреждение  «ЦРР – детский сад №42»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учреждение  «ЦРР – детский сад №42» </dc:title>
  <dc:creator>Admin</dc:creator>
  <cp:lastModifiedBy>Учетная запись Майкрософт</cp:lastModifiedBy>
  <cp:revision>83</cp:revision>
  <dcterms:created xsi:type="dcterms:W3CDTF">2015-07-22T15:25:13Z</dcterms:created>
  <dcterms:modified xsi:type="dcterms:W3CDTF">2024-02-11T09:48:18Z</dcterms:modified>
</cp:coreProperties>
</file>