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CEF3"/>
    <a:srgbClr val="08F696"/>
    <a:srgbClr val="00CC66"/>
    <a:srgbClr val="4472C3"/>
    <a:srgbClr val="E280E4"/>
    <a:srgbClr val="9C5BCD"/>
    <a:srgbClr val="42BDB7"/>
    <a:srgbClr val="4978CD"/>
    <a:srgbClr val="70AB46"/>
    <a:srgbClr val="44B5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71" autoAdjust="0"/>
  </p:normalViewPr>
  <p:slideViewPr>
    <p:cSldViewPr snapToGrid="0">
      <p:cViewPr>
        <p:scale>
          <a:sx n="66" d="100"/>
          <a:sy n="66" d="100"/>
        </p:scale>
        <p:origin x="-816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168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056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337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6469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835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2521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5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73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8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84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6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74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40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02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54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34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937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D5D356-6023-45E0-A8D2-56CB53510DB3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B46297-0A82-463F-8288-D7B0D931D0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108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Выноска со стрелкой вправо 75"/>
          <p:cNvSpPr/>
          <p:nvPr/>
        </p:nvSpPr>
        <p:spPr>
          <a:xfrm>
            <a:off x="3133975" y="2989216"/>
            <a:ext cx="1829378" cy="1973574"/>
          </a:xfrm>
          <a:prstGeom prst="rightArrowCallout">
            <a:avLst/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Выноска со стрелкой вправо 76"/>
          <p:cNvSpPr/>
          <p:nvPr/>
        </p:nvSpPr>
        <p:spPr>
          <a:xfrm>
            <a:off x="4997485" y="3004352"/>
            <a:ext cx="1812463" cy="1998948"/>
          </a:xfrm>
          <a:prstGeom prst="rightArrowCallout">
            <a:avLst/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Выноска со стрелкой вправо 77"/>
          <p:cNvSpPr/>
          <p:nvPr/>
        </p:nvSpPr>
        <p:spPr>
          <a:xfrm>
            <a:off x="6850355" y="3004352"/>
            <a:ext cx="1777679" cy="2020497"/>
          </a:xfrm>
          <a:prstGeom prst="rightArrowCallout">
            <a:avLst/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60" name="Выноска со стрелкой вправо 59"/>
          <p:cNvSpPr/>
          <p:nvPr/>
        </p:nvSpPr>
        <p:spPr>
          <a:xfrm>
            <a:off x="1635656" y="3004352"/>
            <a:ext cx="1573285" cy="1979153"/>
          </a:xfrm>
          <a:prstGeom prst="rightArrowCallout">
            <a:avLst/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Выноска со стрелкой вправо 53"/>
          <p:cNvSpPr/>
          <p:nvPr/>
        </p:nvSpPr>
        <p:spPr>
          <a:xfrm>
            <a:off x="162515" y="3029726"/>
            <a:ext cx="1534646" cy="1936906"/>
          </a:xfrm>
          <a:prstGeom prst="rightArrowCallout">
            <a:avLst/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6"/>
          <p:cNvSpPr txBox="1"/>
          <p:nvPr/>
        </p:nvSpPr>
        <p:spPr>
          <a:xfrm>
            <a:off x="5040515" y="3446862"/>
            <a:ext cx="1120721" cy="1058282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335" tIns="13335" rIns="13335" bIns="13335" numCol="1" spcCol="127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Собирает </a:t>
            </a:r>
            <a:endPara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книги </a:t>
            </a:r>
          </a:p>
          <a:p>
            <a:pPr algn="ctr">
              <a:spcAft>
                <a:spcPts val="0"/>
              </a:spcAft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стопк</a:t>
            </a:r>
            <a:r>
              <a:rPr lang="ru-RU" sz="1400" b="1" dirty="0">
                <a:solidFill>
                  <a:schemeClr val="bg1"/>
                </a:solidFill>
                <a:latin typeface="13"/>
                <a:ea typeface="Calibri" panose="020F0502020204030204" pitchFamily="34" charset="0"/>
                <a:cs typeface="Times New Roman" panose="02020603050405020304" pitchFamily="18" charset="0"/>
              </a:rPr>
              <a:t>у. </a:t>
            </a:r>
          </a:p>
        </p:txBody>
      </p:sp>
      <p:sp>
        <p:nvSpPr>
          <p:cNvPr id="71" name="Овал 6"/>
          <p:cNvSpPr txBox="1"/>
          <p:nvPr/>
        </p:nvSpPr>
        <p:spPr>
          <a:xfrm>
            <a:off x="211859" y="3399748"/>
            <a:ext cx="780124" cy="1125050"/>
          </a:xfrm>
          <a:prstGeom prst="rect">
            <a:avLst/>
          </a:prstGeom>
          <a:solidFill>
            <a:srgbClr val="42BDB7"/>
          </a:solidFill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335" tIns="13335" rIns="13335" bIns="13335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Берёт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стопку книг.</a:t>
            </a:r>
            <a:endPara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Заголовок 1"/>
          <p:cNvSpPr txBox="1">
            <a:spLocks/>
          </p:cNvSpPr>
          <p:nvPr/>
        </p:nvSpPr>
        <p:spPr>
          <a:xfrm>
            <a:off x="74549" y="5372944"/>
            <a:ext cx="8624908" cy="14716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195277" y="99086"/>
            <a:ext cx="11931918" cy="9105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ПРОЕКТ: «Организация книжного уголка с использованием бережливых</a:t>
            </a:r>
          </a:p>
          <a:p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800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текущего состояния проекта.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719978"/>
              </p:ext>
            </p:extLst>
          </p:nvPr>
        </p:nvGraphicFramePr>
        <p:xfrm>
          <a:off x="284425" y="5225576"/>
          <a:ext cx="10983015" cy="1458136"/>
        </p:xfrm>
        <a:graphic>
          <a:graphicData uri="http://schemas.openxmlformats.org/drawingml/2006/table">
            <a:tbl>
              <a:tblPr/>
              <a:tblGrid>
                <a:gridCol w="10983015"/>
              </a:tblGrid>
              <a:tr h="14581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Проблемы:</a:t>
                      </a:r>
                    </a:p>
                    <a:p>
                      <a:pPr marL="342900" lvl="0" indent="-342900" algn="l">
                        <a:buFont typeface="+mj-lt"/>
                        <a:buAutoNum type="arabicPeriod"/>
                      </a:pPr>
                      <a:r>
                        <a:rPr lang="ru-RU" sz="1200" b="1" i="0" u="sng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Тратят много времени на поиск нужных книг. </a:t>
                      </a:r>
                    </a:p>
                    <a:p>
                      <a:pPr marL="342900" lvl="0" indent="-342900" algn="l">
                        <a:buFont typeface="+mj-lt"/>
                        <a:buAutoNum type="arabicPeriod"/>
                      </a:pPr>
                      <a:r>
                        <a:rPr lang="ru-RU" sz="1200" b="1" i="0" u="sng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 наводят порядок в книжном уголке после работы и поиска книг.   </a:t>
                      </a:r>
                    </a:p>
                    <a:p>
                      <a:pPr marL="342900" lvl="0" indent="-342900" algn="l">
                        <a:buFont typeface="+mj-lt"/>
                        <a:buAutoNum type="arabicPeriod"/>
                      </a:pPr>
                      <a:r>
                        <a:rPr lang="ru-RU" sz="1200" b="1" i="0" u="sng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системы хранения.  </a:t>
                      </a: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200" b="1" i="0" u="sng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Небрежно относятся к книгам</a:t>
                      </a:r>
                      <a:r>
                        <a:rPr lang="ru-RU" sz="1200" b="1" i="0" u="sng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i="0" u="sng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6" name="Овал 6"/>
          <p:cNvSpPr txBox="1"/>
          <p:nvPr/>
        </p:nvSpPr>
        <p:spPr>
          <a:xfrm>
            <a:off x="1697161" y="3153122"/>
            <a:ext cx="846287" cy="1701407"/>
          </a:xfrm>
          <a:prstGeom prst="rect">
            <a:avLst/>
          </a:prstGeom>
          <a:solidFill>
            <a:srgbClr val="42BDB7"/>
          </a:solidFill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335" tIns="13335" rIns="13335" bIns="13335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Несёт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её на стол. </a:t>
            </a:r>
          </a:p>
          <a:p>
            <a:pPr lvl="0" algn="ctr" defTabSz="933450">
              <a:spcBef>
                <a:spcPct val="0"/>
              </a:spcBef>
              <a:spcAft>
                <a:spcPct val="35000"/>
              </a:spcAft>
            </a:pPr>
            <a:r>
              <a:rPr lang="ru-RU" sz="1400" b="1" dirty="0" smtClean="0">
                <a:solidFill>
                  <a:schemeClr val="bg1"/>
                </a:solidFill>
              </a:rPr>
              <a:t>. </a:t>
            </a:r>
            <a:endParaRPr lang="ru-RU" sz="1400" b="1" kern="1200" dirty="0">
              <a:solidFill>
                <a:schemeClr val="bg1"/>
              </a:solidFill>
            </a:endParaRPr>
          </a:p>
        </p:txBody>
      </p:sp>
      <p:sp>
        <p:nvSpPr>
          <p:cNvPr id="49" name="Овал 6"/>
          <p:cNvSpPr txBox="1"/>
          <p:nvPr/>
        </p:nvSpPr>
        <p:spPr>
          <a:xfrm>
            <a:off x="3208941" y="3421602"/>
            <a:ext cx="1018633" cy="1223437"/>
          </a:xfrm>
          <a:prstGeom prst="rect">
            <a:avLst/>
          </a:prstGeom>
          <a:noFill/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335" tIns="13335" rIns="13335" bIns="13335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Перекла-дывает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книги, в поиске нужной</a:t>
            </a:r>
            <a:r>
              <a:rPr lang="ru-RU" sz="1400" b="1" dirty="0" smtClean="0">
                <a:solidFill>
                  <a:schemeClr val="bg1"/>
                </a:solidFill>
              </a:rPr>
              <a:t>.</a:t>
            </a:r>
            <a:endParaRPr lang="ru-RU" sz="1400" b="1" kern="1200" dirty="0">
              <a:solidFill>
                <a:schemeClr val="bg1"/>
              </a:solidFill>
            </a:endParaRPr>
          </a:p>
        </p:txBody>
      </p:sp>
      <p:sp>
        <p:nvSpPr>
          <p:cNvPr id="52" name="Овал 6"/>
          <p:cNvSpPr txBox="1"/>
          <p:nvPr/>
        </p:nvSpPr>
        <p:spPr>
          <a:xfrm>
            <a:off x="6850218" y="3182618"/>
            <a:ext cx="1172842" cy="1701407"/>
          </a:xfrm>
          <a:prstGeom prst="rect">
            <a:avLst/>
          </a:prstGeom>
          <a:solidFill>
            <a:srgbClr val="42BDB7"/>
          </a:solidFill>
          <a:effectLst>
            <a:softEdge rad="127000"/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335" tIns="13335" rIns="13335" bIns="13335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Несёт стопку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полку </a:t>
            </a: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kern="1200" dirty="0" smtClean="0">
                <a:solidFill>
                  <a:schemeClr val="bg1"/>
                </a:solidFill>
              </a:rPr>
              <a:t>.</a:t>
            </a:r>
            <a:endParaRPr lang="ru-RU" sz="1400" b="1" kern="1200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435384" y="2930701"/>
            <a:ext cx="1468082" cy="2161137"/>
          </a:xfrm>
          <a:prstGeom prst="roundRect">
            <a:avLst/>
          </a:prstGeom>
          <a:solidFill>
            <a:srgbClr val="42BDB7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Книга найдена.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4" name="Горизонтальный свиток 83"/>
          <p:cNvSpPr/>
          <p:nvPr/>
        </p:nvSpPr>
        <p:spPr>
          <a:xfrm>
            <a:off x="168554" y="1024167"/>
            <a:ext cx="2639686" cy="1856066"/>
          </a:xfrm>
          <a:prstGeom prst="horizontalScroll">
            <a:avLst/>
          </a:prstGeom>
          <a:solidFill>
            <a:srgbClr val="A6CEF3"/>
          </a:soli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bg1"/>
                </a:solidFill>
              </a:rPr>
              <a:t>Много стопок с книгами. </a:t>
            </a:r>
          </a:p>
        </p:txBody>
      </p:sp>
      <p:sp>
        <p:nvSpPr>
          <p:cNvPr id="85" name="Горизонтальный свиток 84"/>
          <p:cNvSpPr/>
          <p:nvPr/>
        </p:nvSpPr>
        <p:spPr>
          <a:xfrm>
            <a:off x="2720054" y="1161180"/>
            <a:ext cx="2142723" cy="1689334"/>
          </a:xfrm>
          <a:prstGeom prst="horizontalScroll">
            <a:avLst/>
          </a:prstGeom>
          <a:solidFill>
            <a:srgbClr val="A6CEF3"/>
          </a:soli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bg1"/>
                </a:solidFill>
              </a:rPr>
              <a:t>Дублирование производимых операций.  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89" name="Горизонтальный свиток 88"/>
          <p:cNvSpPr/>
          <p:nvPr/>
        </p:nvSpPr>
        <p:spPr>
          <a:xfrm>
            <a:off x="4862778" y="1113687"/>
            <a:ext cx="2241443" cy="1856066"/>
          </a:xfrm>
          <a:prstGeom prst="horizontalScroll">
            <a:avLst/>
          </a:prstGeom>
          <a:solidFill>
            <a:srgbClr val="A6CEF3"/>
          </a:soli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bg1"/>
                </a:solidFill>
              </a:rPr>
              <a:t>Выполняет много лишних </a:t>
            </a:r>
            <a:r>
              <a:rPr lang="ru-RU" sz="1400" b="1" dirty="0" smtClean="0">
                <a:solidFill>
                  <a:schemeClr val="bg1"/>
                </a:solidFill>
              </a:rPr>
              <a:t>движений.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90" name="Горизонтальный свиток 89"/>
          <p:cNvSpPr/>
          <p:nvPr/>
        </p:nvSpPr>
        <p:spPr>
          <a:xfrm>
            <a:off x="7059457" y="891014"/>
            <a:ext cx="2760559" cy="2071241"/>
          </a:xfrm>
          <a:prstGeom prst="horizontalScroll">
            <a:avLst/>
          </a:prstGeom>
          <a:solidFill>
            <a:srgbClr val="A6CEF3"/>
          </a:soli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 smtClean="0">
              <a:solidFill>
                <a:schemeClr val="bg1"/>
              </a:solidFill>
            </a:endParaRPr>
          </a:p>
          <a:p>
            <a:r>
              <a:rPr lang="ru-RU" sz="1400" b="1" dirty="0" smtClean="0">
                <a:solidFill>
                  <a:schemeClr val="bg1"/>
                </a:solidFill>
              </a:rPr>
              <a:t>У </a:t>
            </a:r>
            <a:r>
              <a:rPr lang="ru-RU" sz="1400" b="1" dirty="0">
                <a:solidFill>
                  <a:schemeClr val="bg1"/>
                </a:solidFill>
              </a:rPr>
              <a:t>книг нет определённого места. </a:t>
            </a:r>
          </a:p>
          <a:p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91" name="Горизонтальный свиток 90"/>
          <p:cNvSpPr/>
          <p:nvPr/>
        </p:nvSpPr>
        <p:spPr>
          <a:xfrm>
            <a:off x="9753142" y="1003488"/>
            <a:ext cx="2089035" cy="1856066"/>
          </a:xfrm>
          <a:prstGeom prst="horizontalScroll">
            <a:avLst/>
          </a:prstGeom>
          <a:solidFill>
            <a:srgbClr val="A6CEF3"/>
          </a:soli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bg1"/>
                </a:solidFill>
              </a:rPr>
              <a:t>Нет маркировки книг по жанрам.</a:t>
            </a:r>
          </a:p>
          <a:p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7161" y="3059668"/>
            <a:ext cx="780983" cy="369332"/>
          </a:xfrm>
          <a:prstGeom prst="rect">
            <a:avLst/>
          </a:prstGeom>
          <a:solidFill>
            <a:srgbClr val="08F696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мин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8941" y="3074634"/>
            <a:ext cx="780983" cy="369332"/>
          </a:xfrm>
          <a:prstGeom prst="rect">
            <a:avLst/>
          </a:prstGeom>
          <a:solidFill>
            <a:srgbClr val="08F696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02053" y="3074634"/>
            <a:ext cx="780983" cy="369332"/>
          </a:xfrm>
          <a:prstGeom prst="rect">
            <a:avLst/>
          </a:prstGeom>
          <a:solidFill>
            <a:srgbClr val="08F696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мин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46147" y="3077530"/>
            <a:ext cx="780983" cy="369332"/>
          </a:xfrm>
          <a:prstGeom prst="rect">
            <a:avLst/>
          </a:prstGeom>
          <a:solidFill>
            <a:srgbClr val="08F696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мин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Выноска со стрелкой вправо 24"/>
          <p:cNvSpPr/>
          <p:nvPr/>
        </p:nvSpPr>
        <p:spPr>
          <a:xfrm>
            <a:off x="8628034" y="3025066"/>
            <a:ext cx="1807350" cy="1937724"/>
          </a:xfrm>
          <a:prstGeom prst="rightArrowCallout">
            <a:avLst/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Берёт следующую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стопку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д.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50726" y="3085289"/>
            <a:ext cx="780983" cy="369332"/>
          </a:xfrm>
          <a:prstGeom prst="rect">
            <a:avLst/>
          </a:prstGeom>
          <a:solidFill>
            <a:srgbClr val="08F696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мин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61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alpha val="0"/>
                <a:lumMod val="0"/>
                <a:lumOff val="10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ыноска со стрелкой вправо 5"/>
          <p:cNvSpPr/>
          <p:nvPr/>
        </p:nvSpPr>
        <p:spPr>
          <a:xfrm>
            <a:off x="234950" y="2235200"/>
            <a:ext cx="2700000" cy="2340000"/>
          </a:xfrm>
          <a:prstGeom prst="rightArrowCallout">
            <a:avLst/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0990" y="219690"/>
            <a:ext cx="9038610" cy="1507067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ПРОЕКТ: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«Организация книжного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уголка 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использованием бережливых  технологий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 </a:t>
            </a:r>
            <a:b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</a:t>
            </a:r>
            <a:r>
              <a:rPr lang="ru-RU" sz="2000" b="1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целевого состояния </a:t>
            </a:r>
            <a:r>
              <a:rPr lang="ru-RU" sz="20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проекта.</a:t>
            </a:r>
            <a:endParaRPr lang="ru-RU" sz="20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2148" y="4663605"/>
            <a:ext cx="730125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улучшений: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Исключено дублирование производимых операций.  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Определено удобное место.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Создана система хранения.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Определена маркировка.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Сокращено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время на поиск книг.</a:t>
            </a:r>
            <a:endParaRPr lang="ru-RU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Выноска со стрелкой вправо 7"/>
          <p:cNvSpPr/>
          <p:nvPr/>
        </p:nvSpPr>
        <p:spPr>
          <a:xfrm>
            <a:off x="2862773" y="2189216"/>
            <a:ext cx="2486283" cy="2340000"/>
          </a:xfrm>
          <a:prstGeom prst="rightArrowCallout">
            <a:avLst/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1983403" y="3143473"/>
            <a:ext cx="768471" cy="484632"/>
          </a:xfrm>
          <a:prstGeom prst="rightArrow">
            <a:avLst/>
          </a:prstGeom>
          <a:solidFill>
            <a:srgbClr val="08F6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1мин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0830" y="2956761"/>
            <a:ext cx="13924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Берёт коробку с нужной маркировкой,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34950" y="2956761"/>
            <a:ext cx="14637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стол.</a:t>
            </a:r>
          </a:p>
          <a:p>
            <a:pPr algn="ctr"/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Выноска со стрелкой вправо 16"/>
          <p:cNvSpPr/>
          <p:nvPr/>
        </p:nvSpPr>
        <p:spPr>
          <a:xfrm>
            <a:off x="5349056" y="2215789"/>
            <a:ext cx="2700000" cy="2340000"/>
          </a:xfrm>
          <a:prstGeom prst="rightArrowCallout">
            <a:avLst/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585560" y="3127455"/>
            <a:ext cx="13877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Ищет нужную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книгу.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6973312" y="3127455"/>
            <a:ext cx="890086" cy="484632"/>
          </a:xfrm>
          <a:prstGeom prst="rightArrow">
            <a:avLst/>
          </a:prstGeom>
          <a:solidFill>
            <a:srgbClr val="08F6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2 мин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4398684" y="3105505"/>
            <a:ext cx="808832" cy="484632"/>
          </a:xfrm>
          <a:prstGeom prst="rightArrow">
            <a:avLst/>
          </a:prstGeom>
          <a:solidFill>
            <a:srgbClr val="08F6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1мин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8" name="Выноска со стрелкой вправо 17"/>
          <p:cNvSpPr/>
          <p:nvPr/>
        </p:nvSpPr>
        <p:spPr>
          <a:xfrm>
            <a:off x="8049056" y="2189216"/>
            <a:ext cx="2379242" cy="2340000"/>
          </a:xfrm>
          <a:prstGeom prst="rightArrowCallout">
            <a:avLst>
              <a:gd name="adj1" fmla="val 25000"/>
              <a:gd name="adj2" fmla="val 20038"/>
              <a:gd name="adj3" fmla="val 25000"/>
              <a:gd name="adj4" fmla="val 64977"/>
            </a:avLst>
          </a:prstGeom>
          <a:solidFill>
            <a:srgbClr val="42BDB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49056" y="3103778"/>
            <a:ext cx="1612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Убирает коробку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место.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9474814" y="3127455"/>
            <a:ext cx="772272" cy="484632"/>
          </a:xfrm>
          <a:prstGeom prst="rightArrow">
            <a:avLst/>
          </a:prstGeom>
          <a:solidFill>
            <a:srgbClr val="08F6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1</a:t>
            </a:r>
            <a:r>
              <a:rPr lang="ru-RU" sz="1400" b="1" dirty="0" smtClean="0">
                <a:solidFill>
                  <a:schemeClr val="bg1"/>
                </a:solidFill>
              </a:rPr>
              <a:t>мин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0428298" y="2235943"/>
            <a:ext cx="1468082" cy="2320589"/>
          </a:xfrm>
          <a:prstGeom prst="roundRect">
            <a:avLst/>
          </a:prstGeom>
          <a:solidFill>
            <a:srgbClr val="42BDB7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Книга найдена.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39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869</TotalTime>
  <Words>182</Words>
  <Application>Microsoft Office PowerPoint</Application>
  <PresentationFormat>Произвольный</PresentationFormat>
  <Paragraphs>53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Сектор</vt:lpstr>
      <vt:lpstr>Презентация PowerPoint</vt:lpstr>
      <vt:lpstr>ПРОЕКТ: : «Организация книжного  уголка  с  использованием бережливых  технологий».  Карта целевого состояния проекта.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Карта целевого состояния проекта</dc:title>
  <dc:creator>admin</dc:creator>
  <cp:lastModifiedBy>123</cp:lastModifiedBy>
  <cp:revision>74</cp:revision>
  <dcterms:created xsi:type="dcterms:W3CDTF">2019-12-03T05:57:08Z</dcterms:created>
  <dcterms:modified xsi:type="dcterms:W3CDTF">2023-11-24T09:05:55Z</dcterms:modified>
</cp:coreProperties>
</file>