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276" autoAdjust="0"/>
  </p:normalViewPr>
  <p:slideViewPr>
    <p:cSldViewPr>
      <p:cViewPr varScale="1">
        <p:scale>
          <a:sx n="83" d="100"/>
          <a:sy n="83" d="100"/>
        </p:scale>
        <p:origin x="-7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C6621B-D6F1-4207-8ED0-ECC9054585CE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ED9B9-0355-455C-8B61-B8DC19B39B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Назови цифры в прямом порядке.</a:t>
            </a:r>
            <a:br>
              <a:rPr lang="ru-RU" sz="1200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1200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Посчитай в обратном порядке.</a:t>
            </a:r>
          </a:p>
          <a:p>
            <a:r>
              <a:rPr lang="ru-RU" sz="1200" i="1" u="sng" dirty="0" err="1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Кликаете</a:t>
            </a:r>
            <a:r>
              <a:rPr lang="ru-RU" sz="1200" i="1" u="sng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 по пустому полю, открывается обратный счёт. </a:t>
            </a:r>
            <a:r>
              <a:rPr lang="ru-RU" sz="1200" i="1" u="sng" dirty="0" err="1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Кликаете</a:t>
            </a:r>
            <a:r>
              <a:rPr lang="ru-RU" sz="1200" i="1" u="sng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 ещё раз, цифры выстраиваются в прямом порядке.</a:t>
            </a:r>
            <a:r>
              <a:rPr lang="ru-RU" sz="1200" u="sng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/>
            </a:r>
            <a:br>
              <a:rPr lang="ru-RU" sz="1200" u="sng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1200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Начни считать с названного числа.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D9B9-0355-455C-8B61-B8DC19B39B2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i="1" u="sng" dirty="0" err="1" smtClean="0"/>
              <a:t>Кликаете</a:t>
            </a:r>
            <a:r>
              <a:rPr lang="ru-RU" i="1" u="sng" dirty="0" smtClean="0"/>
              <a:t> по пустому полю, появляются пропущенные числа.</a:t>
            </a:r>
            <a:endParaRPr lang="ru-RU" i="1" u="sng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D9B9-0355-455C-8B61-B8DC19B39B2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i="1" u="sng" dirty="0" err="1" smtClean="0"/>
              <a:t>Кликаете</a:t>
            </a:r>
            <a:r>
              <a:rPr lang="ru-RU" i="1" u="sng" dirty="0" smtClean="0"/>
              <a:t> по пустому полю, появляются пропущенные числа.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D9B9-0355-455C-8B61-B8DC19B39B2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i="1" u="sng" dirty="0" err="1" smtClean="0"/>
              <a:t>Кликаете</a:t>
            </a:r>
            <a:r>
              <a:rPr lang="ru-RU" i="1" u="sng" dirty="0" smtClean="0"/>
              <a:t> по пустому полю, птичка перелетает по очереди с предмета на предмет.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D9B9-0355-455C-8B61-B8DC19B39B2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i="1" u="sng" dirty="0" err="1" smtClean="0"/>
              <a:t>Кликаете</a:t>
            </a:r>
            <a:r>
              <a:rPr lang="ru-RU" i="1" u="sng" dirty="0" smtClean="0"/>
              <a:t> по пустому полю, появляются числа в порядке возрастания и убывания..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D9B9-0355-455C-8B61-B8DC19B39B2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i="1" u="sng" dirty="0" err="1" smtClean="0"/>
              <a:t>Кликаете</a:t>
            </a:r>
            <a:r>
              <a:rPr lang="ru-RU" i="1" u="sng" dirty="0" smtClean="0"/>
              <a:t> по пустому полю, появляются числа,</a:t>
            </a:r>
            <a:r>
              <a:rPr lang="ru-RU" i="1" u="sng" baseline="0" dirty="0" smtClean="0"/>
              <a:t> картинки, равенства и неравенства</a:t>
            </a:r>
            <a:r>
              <a:rPr lang="ru-RU" i="1" u="sng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Какое число получится, если к 5 + 1</a:t>
            </a:r>
            <a:r>
              <a:rPr lang="en-US" dirty="0" smtClean="0"/>
              <a:t>?</a:t>
            </a:r>
            <a:r>
              <a:rPr lang="ru-RU" dirty="0" smtClean="0"/>
              <a:t>   ( Следующее</a:t>
            </a:r>
            <a:r>
              <a:rPr lang="ru-RU" baseline="0" dirty="0" smtClean="0"/>
              <a:t> число 6).</a:t>
            </a:r>
          </a:p>
          <a:p>
            <a:r>
              <a:rPr lang="ru-RU" baseline="0" dirty="0" smtClean="0"/>
              <a:t>Если от 7 – 1 </a:t>
            </a:r>
            <a:r>
              <a:rPr lang="en-US" baseline="0" dirty="0" smtClean="0"/>
              <a:t>?</a:t>
            </a:r>
            <a:r>
              <a:rPr lang="ru-RU" baseline="0" dirty="0" smtClean="0"/>
              <a:t>   (предыдущее число 6).</a:t>
            </a:r>
          </a:p>
          <a:p>
            <a:r>
              <a:rPr lang="ru-RU" baseline="0" dirty="0" smtClean="0"/>
              <a:t>Как получить следующее число</a:t>
            </a:r>
            <a:r>
              <a:rPr lang="en-US" baseline="0" dirty="0" smtClean="0"/>
              <a:t>?</a:t>
            </a:r>
            <a:endParaRPr lang="ru-RU" baseline="0" dirty="0" smtClean="0"/>
          </a:p>
          <a:p>
            <a:r>
              <a:rPr lang="ru-RU" baseline="0" dirty="0" smtClean="0"/>
              <a:t>Предыдущее</a:t>
            </a:r>
            <a:r>
              <a:rPr lang="en-US" baseline="0" dirty="0" smtClean="0"/>
              <a:t>?</a:t>
            </a:r>
          </a:p>
          <a:p>
            <a:r>
              <a:rPr lang="ru-RU" baseline="0" dirty="0" smtClean="0"/>
              <a:t>Сколько букетов</a:t>
            </a:r>
            <a:r>
              <a:rPr lang="en-US" baseline="0" dirty="0" smtClean="0"/>
              <a:t>?</a:t>
            </a:r>
            <a:endParaRPr lang="ru-RU" baseline="0" dirty="0" smtClean="0"/>
          </a:p>
          <a:p>
            <a:r>
              <a:rPr lang="ru-RU" baseline="0" dirty="0" smtClean="0"/>
              <a:t>Сколько бабочек</a:t>
            </a:r>
            <a:r>
              <a:rPr lang="en-US" baseline="0" dirty="0" smtClean="0"/>
              <a:t>?</a:t>
            </a:r>
            <a:endParaRPr lang="ru-RU" baseline="0" dirty="0" smtClean="0"/>
          </a:p>
          <a:p>
            <a:r>
              <a:rPr lang="ru-RU" baseline="0" dirty="0" smtClean="0"/>
              <a:t>Чего больше, букетов или бабочек</a:t>
            </a:r>
            <a:r>
              <a:rPr lang="en-US" baseline="0" dirty="0" smtClean="0"/>
              <a:t>?</a:t>
            </a:r>
            <a:endParaRPr lang="ru-RU" baseline="0" dirty="0" smtClean="0"/>
          </a:p>
          <a:p>
            <a:r>
              <a:rPr lang="ru-RU" baseline="0" dirty="0" smtClean="0"/>
              <a:t>Как сделать поровну</a:t>
            </a:r>
            <a:r>
              <a:rPr lang="en-US" baseline="0" dirty="0" smtClean="0"/>
              <a:t>?</a:t>
            </a:r>
          </a:p>
          <a:p>
            <a:r>
              <a:rPr lang="ru-RU" baseline="0" dirty="0" smtClean="0"/>
              <a:t>( Можно убрать 1 бабочку или добавить 1 букет).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D9B9-0355-455C-8B61-B8DC19B39B2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i="1" u="sng" dirty="0" err="1" smtClean="0"/>
              <a:t>Кликаете</a:t>
            </a:r>
            <a:r>
              <a:rPr lang="ru-RU" i="1" u="sng" dirty="0" smtClean="0"/>
              <a:t> по пустому полю, появляются пропущенные знаки.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D9B9-0355-455C-8B61-B8DC19B39B2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i="1" u="sng" dirty="0" err="1" smtClean="0"/>
              <a:t>Кликаете</a:t>
            </a:r>
            <a:r>
              <a:rPr lang="ru-RU" i="1" u="sng" dirty="0" smtClean="0"/>
              <a:t> по пустому полю, появляются пропущенные знаки.</a:t>
            </a:r>
          </a:p>
          <a:p>
            <a:endParaRPr lang="ru-RU" dirty="0" smtClean="0"/>
          </a:p>
          <a:p>
            <a:r>
              <a:rPr lang="ru-RU" dirty="0" smtClean="0"/>
              <a:t>Это задание можно использовать для детей с высоким уровнем развития.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D9B9-0355-455C-8B61-B8DC19B39B2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i="1" u="sng" dirty="0" err="1" smtClean="0"/>
              <a:t>Кликаете</a:t>
            </a:r>
            <a:r>
              <a:rPr lang="ru-RU" sz="900" i="1" u="sng" dirty="0" smtClean="0"/>
              <a:t> по пустому полю, появляются первые буквы названий дней недели..</a:t>
            </a:r>
          </a:p>
          <a:p>
            <a:endParaRPr lang="ru-RU" sz="900" dirty="0" smtClean="0">
              <a:latin typeface="Calibri" pitchFamily="34" charset="0"/>
            </a:endParaRPr>
          </a:p>
          <a:p>
            <a:r>
              <a:rPr lang="ru-RU" sz="900" dirty="0" smtClean="0">
                <a:latin typeface="Calibri" pitchFamily="34" charset="0"/>
              </a:rPr>
              <a:t>Сколько дней в неделе</a:t>
            </a:r>
            <a:r>
              <a:rPr lang="en-US" sz="900" dirty="0" smtClean="0">
                <a:latin typeface="Calibri" pitchFamily="34" charset="0"/>
              </a:rPr>
              <a:t>?</a:t>
            </a:r>
            <a:endParaRPr lang="ru-RU" sz="900" dirty="0" smtClean="0">
              <a:latin typeface="Calibri" pitchFamily="34" charset="0"/>
            </a:endParaRPr>
          </a:p>
          <a:p>
            <a:r>
              <a:rPr lang="ru-RU" sz="900" dirty="0" smtClean="0">
                <a:latin typeface="Calibri" pitchFamily="34" charset="0"/>
              </a:rPr>
              <a:t>Назови</a:t>
            </a:r>
            <a:r>
              <a:rPr lang="ru-RU" sz="900" baseline="0" dirty="0" smtClean="0">
                <a:latin typeface="Calibri" pitchFamily="34" charset="0"/>
              </a:rPr>
              <a:t> третий день недели, второй, пятый …….</a:t>
            </a:r>
          </a:p>
          <a:p>
            <a:r>
              <a:rPr lang="ru-RU" sz="900" baseline="0" dirty="0" smtClean="0">
                <a:latin typeface="Calibri" pitchFamily="34" charset="0"/>
              </a:rPr>
              <a:t>Если сегодня вторник, то вчера был ……, завтра будет…… и т.д.</a:t>
            </a:r>
          </a:p>
          <a:p>
            <a:r>
              <a:rPr lang="ru-RU" sz="900" baseline="0" dirty="0" smtClean="0">
                <a:latin typeface="Calibri" pitchFamily="34" charset="0"/>
              </a:rPr>
              <a:t>На какие две группы можно разделить дни недели</a:t>
            </a:r>
            <a:r>
              <a:rPr lang="en-US" sz="900" baseline="0" dirty="0" smtClean="0">
                <a:latin typeface="Calibri" pitchFamily="34" charset="0"/>
              </a:rPr>
              <a:t>?</a:t>
            </a:r>
            <a:r>
              <a:rPr lang="ru-RU" sz="900" baseline="0" dirty="0" smtClean="0">
                <a:latin typeface="Calibri" pitchFamily="34" charset="0"/>
              </a:rPr>
              <a:t>    (Рабочие дни и выходные).</a:t>
            </a:r>
            <a:endParaRPr lang="ru-RU" sz="900" dirty="0" smtClean="0">
              <a:latin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D9B9-0355-455C-8B61-B8DC19B39B2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5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EDC7-C10F-46E7-BC6D-8B53F2E16F15}" type="datetimeFigureOut">
              <a:rPr lang="ru-RU" smtClean="0"/>
              <a:pPr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FB006-EA09-414A-8869-E1ADA59AA8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7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4.jpeg"/><Relationship Id="rId4" Type="http://schemas.openxmlformats.org/officeDocument/2006/relationships/image" Target="../media/image7.jpe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gif"/><Relationship Id="rId3" Type="http://schemas.openxmlformats.org/officeDocument/2006/relationships/audio" Target="../media/audio1.wav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gif"/><Relationship Id="rId3" Type="http://schemas.openxmlformats.org/officeDocument/2006/relationships/audio" Target="../media/audio2.wav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13" Type="http://schemas.openxmlformats.org/officeDocument/2006/relationships/image" Target="../media/image30.gif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12" Type="http://schemas.openxmlformats.org/officeDocument/2006/relationships/image" Target="../media/image2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11" Type="http://schemas.openxmlformats.org/officeDocument/2006/relationships/image" Target="../media/image28.jpeg"/><Relationship Id="rId5" Type="http://schemas.openxmlformats.org/officeDocument/2006/relationships/image" Target="../media/image22.jpeg"/><Relationship Id="rId10" Type="http://schemas.openxmlformats.org/officeDocument/2006/relationships/image" Target="../media/image27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jpeg"/><Relationship Id="rId4" Type="http://schemas.openxmlformats.org/officeDocument/2006/relationships/image" Target="../media/image32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>
            <a:normAutofit/>
          </a:bodyPr>
          <a:lstStyle/>
          <a:p>
            <a:r>
              <a:rPr lang="ru-RU" sz="6600" dirty="0" smtClean="0">
                <a:ln w="38100">
                  <a:solidFill>
                    <a:srgbClr val="7030A0"/>
                  </a:solidFill>
                </a:ln>
                <a:solidFill>
                  <a:srgbClr val="0070C0"/>
                </a:solidFill>
                <a:latin typeface="Monotype Corsiva" pitchFamily="66" charset="0"/>
              </a:rPr>
              <a:t>Порядковый счёт.</a:t>
            </a:r>
            <a:endParaRPr lang="ru-RU" sz="6600" dirty="0">
              <a:ln w="38100">
                <a:solidFill>
                  <a:srgbClr val="7030A0"/>
                </a:solidFill>
              </a:ln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10242" name="AutoShape 2" descr="https://st.depositphotos.com/1007168/1272/i/950/depositphotos_12728355-stock-photo-funny-numbers-cartoon-mascot-character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31000"/>
          </a:blip>
          <a:srcRect/>
          <a:stretch>
            <a:fillRect/>
          </a:stretch>
        </p:blipFill>
        <p:spPr bwMode="auto">
          <a:xfrm>
            <a:off x="928662" y="214290"/>
            <a:ext cx="7286676" cy="1785950"/>
          </a:xfrm>
          <a:prstGeom prst="rect">
            <a:avLst/>
          </a:prstGeom>
          <a:blipFill dpi="0"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alphaModFix amt="57000"/>
              <a:lum bright="31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0332" t="52000"/>
          <a:stretch>
            <a:fillRect/>
          </a:stretch>
        </p:blipFill>
        <p:spPr bwMode="auto">
          <a:xfrm>
            <a:off x="7358082" y="4500570"/>
            <a:ext cx="61215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7380" t="48000" r="21963"/>
          <a:stretch>
            <a:fillRect/>
          </a:stretch>
        </p:blipFill>
        <p:spPr bwMode="auto">
          <a:xfrm>
            <a:off x="4714876" y="4286256"/>
            <a:ext cx="64294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9019" t="52000" r="42619"/>
          <a:stretch>
            <a:fillRect/>
          </a:stretch>
        </p:blipFill>
        <p:spPr bwMode="auto">
          <a:xfrm>
            <a:off x="500034" y="3286124"/>
            <a:ext cx="57150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657" t="48000" r="60981"/>
          <a:stretch>
            <a:fillRect/>
          </a:stretch>
        </p:blipFill>
        <p:spPr bwMode="auto">
          <a:xfrm>
            <a:off x="2928926" y="3500438"/>
            <a:ext cx="57150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95" t="52000" r="81638"/>
          <a:stretch>
            <a:fillRect/>
          </a:stretch>
        </p:blipFill>
        <p:spPr bwMode="auto">
          <a:xfrm>
            <a:off x="6143636" y="5357826"/>
            <a:ext cx="50006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5742" b="52000"/>
          <a:stretch>
            <a:fillRect/>
          </a:stretch>
        </p:blipFill>
        <p:spPr bwMode="auto">
          <a:xfrm>
            <a:off x="8215338" y="3786190"/>
            <a:ext cx="75502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675" r="24258" b="52000"/>
          <a:stretch>
            <a:fillRect/>
          </a:stretch>
        </p:blipFill>
        <p:spPr bwMode="auto">
          <a:xfrm>
            <a:off x="6429388" y="3357562"/>
            <a:ext cx="50006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724" r="40324" b="52000"/>
          <a:stretch>
            <a:fillRect/>
          </a:stretch>
        </p:blipFill>
        <p:spPr bwMode="auto">
          <a:xfrm>
            <a:off x="2928926" y="5286388"/>
            <a:ext cx="71438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6" name="Группа 15"/>
          <p:cNvGrpSpPr/>
          <p:nvPr/>
        </p:nvGrpSpPr>
        <p:grpSpPr>
          <a:xfrm>
            <a:off x="1357290" y="4929198"/>
            <a:ext cx="1143008" cy="928694"/>
            <a:chOff x="3571868" y="3857628"/>
            <a:chExt cx="1143008" cy="928694"/>
          </a:xfrm>
        </p:grpSpPr>
        <p:pic>
          <p:nvPicPr>
            <p:cNvPr id="14" name="Picture 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0657" r="63277" b="52000"/>
            <a:stretch>
              <a:fillRect/>
            </a:stretch>
          </p:blipFill>
          <p:spPr bwMode="auto">
            <a:xfrm>
              <a:off x="3571868" y="3857628"/>
              <a:ext cx="500066" cy="857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7048" b="48000"/>
            <a:stretch>
              <a:fillRect/>
            </a:stretch>
          </p:blipFill>
          <p:spPr bwMode="auto">
            <a:xfrm>
              <a:off x="4000496" y="3857628"/>
              <a:ext cx="714380" cy="928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2924944"/>
            <a:ext cx="4536504" cy="685808"/>
          </a:xfrm>
        </p:spPr>
        <p:txBody>
          <a:bodyPr>
            <a:prstTxWarp prst="textCanDown">
              <a:avLst/>
            </a:prstTxWarp>
            <a:normAutofit fontScale="92500"/>
          </a:bodyPr>
          <a:lstStyle/>
          <a:p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Подготовительная группа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91880" y="5949280"/>
            <a:ext cx="2719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Составила: Абрамова А.В.</a:t>
            </a:r>
          </a:p>
          <a:p>
            <a:pPr algn="ctr"/>
            <a:r>
              <a:rPr lang="ru-RU" dirty="0" smtClean="0"/>
              <a:t>2020г.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Рисунок11.jpg"/>
          <p:cNvPicPr>
            <a:picLocks noChangeAspect="1"/>
          </p:cNvPicPr>
          <p:nvPr/>
        </p:nvPicPr>
        <p:blipFill>
          <a:blip r:embed="rId3" cstate="print">
            <a:lum bright="10000"/>
          </a:blip>
          <a:stretch>
            <a:fillRect/>
          </a:stretch>
        </p:blipFill>
        <p:spPr>
          <a:xfrm>
            <a:off x="2071670" y="3714752"/>
            <a:ext cx="4500594" cy="2143140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softEdge rad="63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214290"/>
            <a:ext cx="3143272" cy="857256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300" dirty="0" smtClean="0">
                <a:latin typeface="Calibri" pitchFamily="34" charset="0"/>
              </a:rPr>
              <a:t>Ориентировка во времени.</a:t>
            </a:r>
            <a:br>
              <a:rPr lang="ru-RU" sz="1300" dirty="0" smtClean="0">
                <a:latin typeface="Calibri" pitchFamily="34" charset="0"/>
              </a:rPr>
            </a:br>
            <a:r>
              <a:rPr lang="ru-RU" sz="1300" dirty="0" smtClean="0">
                <a:latin typeface="Calibri" pitchFamily="34" charset="0"/>
              </a:rPr>
              <a:t>Дни недели.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4" name="Содержимое 3" descr="http://im2-tub.yandex.net/i?id=209894988-10-24"/>
          <p:cNvPicPr>
            <a:picLocks noGrp="1"/>
          </p:cNvPicPr>
          <p:nvPr>
            <p:ph idx="1"/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14942" y="1500174"/>
            <a:ext cx="863600" cy="1265869"/>
          </a:xfrm>
        </p:spPr>
      </p:pic>
      <p:pic>
        <p:nvPicPr>
          <p:cNvPr id="5" name="Рисунок 4" descr="http://im6-tub.yandex.net/i?id=118006477-05-2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285984" y="1428736"/>
            <a:ext cx="959167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7-tub.yandex.net/i?id=236465667-19-2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929058" y="1500174"/>
            <a:ext cx="676145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2-tub.yandex.net/i?id=119826123-16-2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572264" y="1428736"/>
            <a:ext cx="797308" cy="135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7-tub.yandex.net/i?id=61448708-12-2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071802" y="4000504"/>
            <a:ext cx="718457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4-tub.yandex.net/i?id=109801703-08-2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429124" y="4071942"/>
            <a:ext cx="72980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t1.gstatic.com/images?q=tbn:ANd9GcQJAljFtNppiGcHNl2SfKOkd8QHpfc9iPEnZT6h60GRSiA1HUfZGA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928662" y="1428736"/>
            <a:ext cx="80292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214414" y="2714620"/>
            <a:ext cx="474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П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715140" y="2714620"/>
            <a:ext cx="474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П</a:t>
            </a:r>
            <a:endParaRPr lang="ru-RU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00694" y="2714620"/>
            <a:ext cx="447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Ч</a:t>
            </a:r>
            <a:endParaRPr lang="ru-RU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071934" y="2714620"/>
            <a:ext cx="428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С</a:t>
            </a:r>
            <a:endParaRPr lang="ru-RU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643174" y="2714620"/>
            <a:ext cx="44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В</a:t>
            </a:r>
            <a:endParaRPr lang="ru-RU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43438" y="5000636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002060"/>
                  </a:solidFill>
                </a:ln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Arial Black" pitchFamily="34" charset="0"/>
              </a:rPr>
              <a:t>В</a:t>
            </a:r>
            <a:endParaRPr lang="ru-RU" sz="3600" b="1" dirty="0">
              <a:ln>
                <a:solidFill>
                  <a:srgbClr val="002060"/>
                </a:solidFill>
              </a:ln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Arial Black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14678" y="5000636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n>
                  <a:solidFill>
                    <a:srgbClr val="002060"/>
                  </a:solidFill>
                </a:ln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Arial Black" pitchFamily="34" charset="0"/>
              </a:rPr>
              <a:t>С</a:t>
            </a:r>
            <a:endParaRPr lang="ru-RU" sz="3600" b="1" dirty="0">
              <a:ln>
                <a:solidFill>
                  <a:srgbClr val="002060"/>
                </a:solidFill>
              </a:ln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400"/>
          </a:xfrm>
        </p:spPr>
        <p:txBody>
          <a:bodyPr/>
          <a:lstStyle/>
          <a:p>
            <a:pPr algn="l"/>
            <a:r>
              <a:rPr lang="ru-RU" sz="10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ПОСЧИТАЙ ЦИФРЫ В ПРЯМОМ ПОРЯДКЕ.</a:t>
            </a:r>
            <a:br>
              <a:rPr lang="ru-RU" sz="10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ПОСЧИТАЙ В ОБРАТНОМ ПОРЯДКЕ.</a:t>
            </a:r>
            <a:br>
              <a:rPr lang="ru-RU" sz="10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НАЧНИ СЧИТАТЬ С НАЗВАННОГО ЧИСЛА.</a:t>
            </a:r>
            <a:br>
              <a:rPr lang="ru-RU" sz="10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НАЗОВИ СОСЕДЕЙ ЧИСЛА…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/>
          </a:p>
        </p:txBody>
      </p:sp>
      <p:pic>
        <p:nvPicPr>
          <p:cNvPr id="14338" name="Содержимое 3" descr="http://im5-tub.yandex.net/i?id=58309803-15-24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9388" y="2108068"/>
            <a:ext cx="788987" cy="1333763"/>
          </a:xfrm>
        </p:spPr>
      </p:pic>
      <p:pic>
        <p:nvPicPr>
          <p:cNvPr id="14339" name="Рисунок 4" descr="http://im8-tub.yandex.net/i?id=165602641-22-24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971550" y="2260388"/>
            <a:ext cx="863600" cy="1029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5" descr="http://im2-tub.yandex.net/i?id=167280546-15-24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835150" y="2105384"/>
            <a:ext cx="792163" cy="133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6" descr="http://im7-tub.yandex.net/i?id=168161708-17-24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2627313" y="2283991"/>
            <a:ext cx="865187" cy="981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Рисунок 7" descr="http://im2-tub.yandex.net/i?id=125341093-11-24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3504667" y="2060575"/>
            <a:ext cx="83926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Рисунок 8" descr="http://im2-tub.yandex.net/i?id=215105081-14-24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4356100" y="2082271"/>
            <a:ext cx="863600" cy="1385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Рисунок 9" descr="http://im8-tub.yandex.net/i?id=190682052-09-24"/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5240774" y="2060575"/>
            <a:ext cx="96591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Рисунок 10" descr="http://im2-tub.yandex.net/i?id=192631511-20-24"/>
          <p:cNvPicPr>
            <a:picLocks noChangeAspect="1" noChangeArrowheads="1"/>
          </p:cNvPicPr>
          <p:nvPr/>
        </p:nvPicPr>
        <p:blipFill>
          <a:blip r:embed="rId10" cstate="print"/>
          <a:stretch>
            <a:fillRect/>
          </a:stretch>
        </p:blipFill>
        <p:spPr bwMode="auto">
          <a:xfrm>
            <a:off x="6227763" y="2158104"/>
            <a:ext cx="865187" cy="1233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Рисунок 11" descr="http://im5-tub.yandex.net/i?id=167187494-11-24"/>
          <p:cNvPicPr>
            <a:picLocks noChangeAspect="1" noChangeArrowheads="1"/>
          </p:cNvPicPr>
          <p:nvPr/>
        </p:nvPicPr>
        <p:blipFill>
          <a:blip r:embed="rId11" cstate="print"/>
          <a:stretch>
            <a:fillRect/>
          </a:stretch>
        </p:blipFill>
        <p:spPr bwMode="auto">
          <a:xfrm>
            <a:off x="7092950" y="2175461"/>
            <a:ext cx="863600" cy="1198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Рисунок 12" descr="http://im3-tub.yandex.net/i?id=97102268-18-24"/>
          <p:cNvPicPr>
            <a:picLocks noChangeAspect="1" noChangeArrowheads="1"/>
          </p:cNvPicPr>
          <p:nvPr/>
        </p:nvPicPr>
        <p:blipFill>
          <a:blip r:embed="rId12" cstate="print"/>
          <a:srcRect r="9020"/>
          <a:stretch>
            <a:fillRect/>
          </a:stretch>
        </p:blipFill>
        <p:spPr bwMode="auto">
          <a:xfrm>
            <a:off x="8072462" y="2071678"/>
            <a:ext cx="92869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Содержимое 3" descr="http://im5-tub.yandex.net/i?id=58309803-15-24"/>
          <p:cNvPicPr>
            <a:picLocks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72450" y="3982660"/>
            <a:ext cx="787400" cy="1331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://im8-tub.yandex.net/i?id=165602641-22-2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308850" y="4133638"/>
            <a:ext cx="863600" cy="1029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im2-tub.yandex.net/i?id=167280546-15-2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516688" y="3978634"/>
            <a:ext cx="792162" cy="133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im7-tub.yandex.net/i?id=168161708-17-2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651500" y="4157240"/>
            <a:ext cx="865188" cy="981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://im2-tub.yandex.net/i?id=125341093-11-2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800067" y="3933825"/>
            <a:ext cx="83926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http://im2-tub.yandex.net/i?id=215105081-14-2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924300" y="3955521"/>
            <a:ext cx="863600" cy="1385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://im8-tub.yandex.net/i?id=190682052-09-2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071802" y="4027091"/>
            <a:ext cx="902862" cy="1335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://im2-tub.yandex.net/i?id=192631511-20-2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124075" y="4032485"/>
            <a:ext cx="863600" cy="1231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http://im5-tub.yandex.net/i?id=167187494-11-2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331913" y="4048711"/>
            <a:ext cx="863600" cy="1198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http://im3-tub.yandex.net/i?id=97102268-18-24"/>
          <p:cNvPicPr>
            <a:picLocks noChangeAspect="1" noChangeArrowheads="1"/>
          </p:cNvPicPr>
          <p:nvPr/>
        </p:nvPicPr>
        <p:blipFill>
          <a:blip r:embed="rId12" cstate="print"/>
          <a:stretch>
            <a:fillRect/>
          </a:stretch>
        </p:blipFill>
        <p:spPr bwMode="auto">
          <a:xfrm>
            <a:off x="323850" y="3929066"/>
            <a:ext cx="1020763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250825" y="4076700"/>
            <a:ext cx="8893175" cy="19304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latin typeface="+mj-lt"/>
                <a:ea typeface="+mj-ea"/>
                <a:cs typeface="+mj-cs"/>
              </a:rPr>
              <a:t/>
            </a:r>
            <a:br>
              <a:rPr lang="ru-RU" dirty="0">
                <a:latin typeface="+mj-lt"/>
                <a:ea typeface="+mj-ea"/>
                <a:cs typeface="+mj-cs"/>
              </a:rPr>
            </a:br>
            <a:r>
              <a:rPr lang="ru-RU" dirty="0">
                <a:latin typeface="+mj-lt"/>
                <a:ea typeface="+mj-ea"/>
                <a:cs typeface="+mj-cs"/>
              </a:rPr>
              <a:t/>
            </a:r>
            <a:br>
              <a:rPr lang="ru-RU" dirty="0">
                <a:latin typeface="+mj-lt"/>
                <a:ea typeface="+mj-ea"/>
                <a:cs typeface="+mj-cs"/>
              </a:rPr>
            </a:br>
            <a:endParaRPr lang="ru-RU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9388" y="3789363"/>
            <a:ext cx="8856662" cy="1943100"/>
          </a:xfrm>
          <a:prstGeom prst="rect">
            <a:avLst/>
          </a:prstGeom>
          <a:solidFill>
            <a:srgbClr val="00DE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746E-6 L -0.86997 -0.27204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5" y="-136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69 L -0.69306 -0.27204 " pathEditMode="relative" ptsTypes="AA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5746E-6 L -0.50781 -0.2720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" y="-13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69 L -0.33854 -0.27204 " pathEditMode="relative" ptsTypes="AA">
                                      <p:cBhvr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069 L -0.14965 -0.27204 " pathEditMode="relative" ptsTypes="A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46 L 0.24427 -0.2720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13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.00069 L 0.44879 -0.27204 " pathEditMode="relative" ptsTypes="AA">
                                      <p:cBhvr>
                                        <p:cTn id="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0069 L 0.63004 -0.2720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" y="-136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007 L 0.84201 -0.2660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" y="-13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746E-6 L 0.04722 -0.2720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4"/>
          <p:cNvGrpSpPr>
            <a:grpSpLocks/>
          </p:cNvGrpSpPr>
          <p:nvPr/>
        </p:nvGrpSpPr>
        <p:grpSpPr bwMode="auto">
          <a:xfrm>
            <a:off x="755650" y="333375"/>
            <a:ext cx="7848600" cy="5184775"/>
            <a:chOff x="1857356" y="1285860"/>
            <a:chExt cx="5357850" cy="3405201"/>
          </a:xfrm>
        </p:grpSpPr>
        <p:pic>
          <p:nvPicPr>
            <p:cNvPr id="6158" name="Рисунок 7" descr="82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57356" y="1857364"/>
              <a:ext cx="2143125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9" name="Рисунок 8" descr="128.gif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928794" y="3214686"/>
              <a:ext cx="2143125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0" name="Рисунок 9" descr="157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500430" y="1285860"/>
              <a:ext cx="2143125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1" name="Рисунок 10" descr="161.gif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000628" y="3000372"/>
              <a:ext cx="2143125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2" name="Рисунок 11" descr="94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143636" y="2000240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3" name="Рисунок 12" descr="94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929058" y="2928934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8" name="TextBox 8"/>
          <p:cNvSpPr txBox="1">
            <a:spLocks noChangeArrowheads="1"/>
          </p:cNvSpPr>
          <p:nvPr/>
        </p:nvSpPr>
        <p:spPr bwMode="auto">
          <a:xfrm>
            <a:off x="2987675" y="1557338"/>
            <a:ext cx="3384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44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6149" name="WordArt 15"/>
          <p:cNvSpPr>
            <a:spLocks noChangeArrowheads="1" noChangeShapeType="1" noTextEdit="1"/>
          </p:cNvSpPr>
          <p:nvPr/>
        </p:nvSpPr>
        <p:spPr bwMode="auto">
          <a:xfrm>
            <a:off x="468313" y="2133600"/>
            <a:ext cx="8353425" cy="893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1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2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3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...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5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6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7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8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9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10</a:t>
            </a:r>
          </a:p>
        </p:txBody>
      </p:sp>
      <p:sp>
        <p:nvSpPr>
          <p:cNvPr id="6150" name="WordArt 16"/>
          <p:cNvSpPr>
            <a:spLocks noChangeArrowheads="1" noChangeShapeType="1" noTextEdit="1"/>
          </p:cNvSpPr>
          <p:nvPr/>
        </p:nvSpPr>
        <p:spPr bwMode="auto">
          <a:xfrm>
            <a:off x="323850" y="4724400"/>
            <a:ext cx="824388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76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10 9 8 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...</a:t>
            </a: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6 5 4 3 2 1</a:t>
            </a:r>
          </a:p>
        </p:txBody>
      </p:sp>
      <p:sp>
        <p:nvSpPr>
          <p:cNvPr id="6151" name="WordArt 17"/>
          <p:cNvSpPr>
            <a:spLocks noChangeArrowheads="1" noChangeShapeType="1" noTextEdit="1"/>
          </p:cNvSpPr>
          <p:nvPr/>
        </p:nvSpPr>
        <p:spPr bwMode="auto">
          <a:xfrm>
            <a:off x="1928794" y="285728"/>
            <a:ext cx="6480175" cy="511175"/>
          </a:xfrm>
          <a:prstGeom prst="rect">
            <a:avLst/>
          </a:prstGeom>
          <a:ln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2000" kern="10" dirty="0">
              <a:ln w="9525">
                <a:solidFill>
                  <a:srgbClr val="00FF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152" name="Рисунок 118" descr="Ракета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4027735">
            <a:off x="1065213" y="5567363"/>
            <a:ext cx="595312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1" name="WordArt 31"/>
          <p:cNvSpPr>
            <a:spLocks noChangeArrowheads="1" noChangeShapeType="1" noTextEdit="1"/>
          </p:cNvSpPr>
          <p:nvPr/>
        </p:nvSpPr>
        <p:spPr bwMode="auto">
          <a:xfrm>
            <a:off x="2643174" y="1785926"/>
            <a:ext cx="728655" cy="1211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11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10272" name="WordArt 32"/>
          <p:cNvSpPr>
            <a:spLocks noChangeArrowheads="1" noChangeShapeType="1" noTextEdit="1"/>
          </p:cNvSpPr>
          <p:nvPr/>
        </p:nvSpPr>
        <p:spPr bwMode="auto">
          <a:xfrm>
            <a:off x="3071802" y="4500570"/>
            <a:ext cx="869945" cy="104615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71868" y="285728"/>
            <a:ext cx="2417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Цифра заблудилась.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1" grpId="0" animBg="1"/>
      <p:bldP spid="102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4"/>
          <p:cNvGrpSpPr>
            <a:grpSpLocks/>
          </p:cNvGrpSpPr>
          <p:nvPr/>
        </p:nvGrpSpPr>
        <p:grpSpPr bwMode="auto">
          <a:xfrm>
            <a:off x="388938" y="500063"/>
            <a:ext cx="8169275" cy="4764087"/>
            <a:chOff x="1857356" y="1285860"/>
            <a:chExt cx="5357850" cy="3405201"/>
          </a:xfrm>
        </p:grpSpPr>
        <p:pic>
          <p:nvPicPr>
            <p:cNvPr id="7177" name="Рисунок 7" descr="82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57356" y="1857364"/>
              <a:ext cx="2143125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Рисунок 8" descr="128.gif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928794" y="3214686"/>
              <a:ext cx="2143125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Рисунок 9" descr="157.gif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500430" y="1285860"/>
              <a:ext cx="2143125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Рисунок 10" descr="161.gif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000628" y="3000372"/>
              <a:ext cx="2143125" cy="147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Рисунок 11" descr="94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143636" y="2000240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2" name="Рисунок 12" descr="94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929058" y="2928934"/>
              <a:ext cx="1071570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3" name="WordArt 7"/>
          <p:cNvSpPr>
            <a:spLocks noChangeArrowheads="1" noChangeShapeType="1" noTextEdit="1"/>
          </p:cNvSpPr>
          <p:nvPr/>
        </p:nvSpPr>
        <p:spPr bwMode="auto">
          <a:xfrm>
            <a:off x="468313" y="1268413"/>
            <a:ext cx="81375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10 9 8 7...5 4 3 2 1</a:t>
            </a:r>
          </a:p>
        </p:txBody>
      </p:sp>
      <p:sp>
        <p:nvSpPr>
          <p:cNvPr id="7174" name="WordArt 8"/>
          <p:cNvSpPr>
            <a:spLocks noChangeArrowheads="1" noChangeShapeType="1" noTextEdit="1"/>
          </p:cNvSpPr>
          <p:nvPr/>
        </p:nvSpPr>
        <p:spPr bwMode="auto">
          <a:xfrm>
            <a:off x="357158" y="4357694"/>
            <a:ext cx="8351838" cy="1138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1 2 3 4 ... 6 7 8 9 10</a:t>
            </a:r>
          </a:p>
        </p:txBody>
      </p:sp>
      <p:sp>
        <p:nvSpPr>
          <p:cNvPr id="18441" name="WordArt 9"/>
          <p:cNvSpPr>
            <a:spLocks noChangeArrowheads="1" noChangeShapeType="1" noTextEdit="1"/>
          </p:cNvSpPr>
          <p:nvPr/>
        </p:nvSpPr>
        <p:spPr bwMode="auto">
          <a:xfrm rot="184059">
            <a:off x="4074408" y="1050570"/>
            <a:ext cx="748635" cy="131718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Arial"/>
                <a:cs typeface="Arial"/>
              </a:rPr>
              <a:t>6</a:t>
            </a:r>
          </a:p>
        </p:txBody>
      </p:sp>
      <p:sp>
        <p:nvSpPr>
          <p:cNvPr id="18442" name="WordArt 10"/>
          <p:cNvSpPr>
            <a:spLocks noChangeArrowheads="1" noChangeShapeType="1" noTextEdit="1"/>
          </p:cNvSpPr>
          <p:nvPr/>
        </p:nvSpPr>
        <p:spPr bwMode="auto">
          <a:xfrm>
            <a:off x="3500430" y="4143380"/>
            <a:ext cx="792163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stuplenij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 animBg="1"/>
      <p:bldP spid="184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96975"/>
          </a:xfrm>
        </p:spPr>
        <p:txBody>
          <a:bodyPr/>
          <a:lstStyle/>
          <a:p>
            <a:r>
              <a:rPr lang="ru-RU" sz="1800" smtClean="0"/>
              <a:t>ПЕРЕСЧИТАЙ КАРТИНКИ. </a:t>
            </a:r>
            <a:br>
              <a:rPr lang="ru-RU" sz="1800" smtClean="0"/>
            </a:br>
            <a:r>
              <a:rPr lang="ru-RU" sz="1800" smtClean="0"/>
              <a:t>КАКИМ ПО СЧЕТУ СТОИТ ВЕРТОЛЕТ? АВТОБУС? ГРУЗОВИК?</a:t>
            </a:r>
            <a:br>
              <a:rPr lang="ru-RU" sz="1800" smtClean="0"/>
            </a:br>
            <a:r>
              <a:rPr lang="ru-RU" sz="1800" smtClean="0"/>
              <a:t>НА КАКОМ МЕСТЕ СТОИТ ВЕЛОСИПЕД? ПАРОХОД? ВОЗДУШНЫЙ ШАР?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5214950"/>
            <a:ext cx="1325563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357694"/>
            <a:ext cx="117316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57290" y="3429000"/>
            <a:ext cx="1120775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14546" y="2786058"/>
            <a:ext cx="124301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7554" y="2143116"/>
            <a:ext cx="1096962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0" y="2000240"/>
            <a:ext cx="113506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15008" y="2714620"/>
            <a:ext cx="11049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10" cstate="print"/>
          <a:srcRect t="13760"/>
          <a:stretch>
            <a:fillRect/>
          </a:stretch>
        </p:blipFill>
        <p:spPr bwMode="auto">
          <a:xfrm>
            <a:off x="6357950" y="3429000"/>
            <a:ext cx="124936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11" cstate="print"/>
          <a:srcRect t="13760" r="11430"/>
          <a:stretch>
            <a:fillRect/>
          </a:stretch>
        </p:blipFill>
        <p:spPr bwMode="auto">
          <a:xfrm>
            <a:off x="7286644" y="4214818"/>
            <a:ext cx="10795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11"/>
          <p:cNvPicPr>
            <a:picLocks noChangeAspect="1" noChangeArrowheads="1"/>
          </p:cNvPicPr>
          <p:nvPr/>
        </p:nvPicPr>
        <p:blipFill>
          <a:blip r:embed="rId12" cstate="print"/>
          <a:srcRect t="13760"/>
          <a:stretch>
            <a:fillRect/>
          </a:stretch>
        </p:blipFill>
        <p:spPr bwMode="auto">
          <a:xfrm>
            <a:off x="7572396" y="5143512"/>
            <a:ext cx="126365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11969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684213" y="1052513"/>
            <a:ext cx="8229600" cy="11969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>
                <a:latin typeface="Times New Roman" pitchFamily="18" charset="0"/>
                <a:ea typeface="+mj-ea"/>
                <a:cs typeface="Times New Roman" pitchFamily="18" charset="0"/>
              </a:rPr>
              <a:t>1  2  3  4  5  6  7  8  9  10</a:t>
            </a:r>
          </a:p>
        </p:txBody>
      </p:sp>
      <p:pic>
        <p:nvPicPr>
          <p:cNvPr id="16" name="Picture 17" descr="ani-bird_red"/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14678" y="4071942"/>
            <a:ext cx="1955362" cy="14382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C -0.00364 0.00162 -0.00677 0.00393 -0.01041 0.00555 C -0.01354 0.01157 -0.01753 0.01157 -0.02291 0.01389 C -0.0283 0.0162 -0.03316 0.01991 -0.03854 0.02222 C -0.04392 0.02454 -0.04982 0.02546 -0.05521 0.02778 C -0.06337 0.03148 -0.0717 0.03495 -0.08021 0.0375 C -0.08316 0.03842 -0.08923 0.03958 -0.09166 0.04167 C -0.10121 0.05023 -0.10746 0.05208 -0.11875 0.05555 C -0.12864 0.05856 -0.11198 0.05486 -0.12708 0.06111 C -0.12847 0.0618 -0.14548 0.06389 -0.14583 0.06389 C -0.16528 0.06736 -0.18455 0.07037 -0.20416 0.07222 C -0.23246 0.06967 -0.25989 0.06782 -0.2875 0.05972 C -0.29201 0.05625 -0.29514 0.05069 -0.3 0.04861 C -0.30364 0.04074 -0.30781 0.03704 -0.31354 0.03194 C -0.31684 0.02315 -0.3217 0.0162 -0.32604 0.00833 C -0.32916 0.00278 -0.32969 -0.00602 -0.33125 -0.0125 C -0.33472 -0.02616 -0.33819 -0.03866 -0.34062 -0.05278 C -0.34253 -0.06389 -0.34653 -0.07384 -0.34896 -0.08472 C -0.35243 -0.09977 -0.35208 -0.10185 -0.35521 -0.12222 C -0.3566 -0.13102 -0.36007 -0.13958 -0.36146 -0.14861 C -0.36562 -0.17593 -0.36614 -0.20417 -0.36771 -0.23195 C -0.36684 -0.24838 -0.36649 -0.27917 -0.36146 -0.29445 C -0.35851 -0.30324 -0.35503 -0.31181 -0.35208 -0.32083 C -0.35035 -0.32616 -0.35035 -0.33102 -0.34791 -0.33611 C -0.34653 -0.34329 -0.34392 -0.34977 -0.34062 -0.35556 C -0.33889 -0.3625 -0.33715 -0.36296 -0.33333 -0.36806 C -0.32916 -0.37361 -0.32517 -0.38033 -0.32083 -0.38611 C -0.31805 -0.38982 -0.31146 -0.39583 -0.31146 -0.39583 C -0.30729 -0.40417 -0.31041 -0.39908 -0.3 -0.40833 C -0.29896 -0.40926 -0.29687 -0.41111 -0.29687 -0.41111 C -0.29618 -0.4125 -0.29566 -0.41412 -0.29479 -0.41528 C -0.29392 -0.41644 -0.29253 -0.41667 -0.29166 -0.41806 C -0.29062 -0.41968 -0.2908 -0.42222 -0.28958 -0.42361 C -0.28594 -0.42778 -0.27656 -0.43033 -0.27187 -0.43333 C -0.25607 -0.43241 -0.24496 -0.43033 -0.23021 -0.42639 C -0.2217 -0.42083 -0.21007 -0.41505 -0.20104 -0.41111 C -0.19479 -0.40833 -0.1908 -0.4 -0.18437 -0.39722 C -0.18281 -0.3912 -0.18003 -0.38634 -0.17812 -0.38056 C -0.17031 -0.35718 -0.16771 -0.32917 -0.16771 -0.30417 " pathEditMode="relative" ptsTypes="ffffffffffffffffffffffffffffffffffffff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771 -0.30416 C -0.16597 -0.31342 -0.16111 -0.3199 -0.15729 -0.32777 C -0.15208 -0.33819 -0.14705 -0.34814 -0.14167 -0.35833 C -0.1382 -0.36481 -0.13368 -0.37523 -0.12813 -0.37777 C -0.12604 -0.38587 -0.12066 -0.39305 -0.11458 -0.39583 C -0.11146 -0.39999 -0.10938 -0.40231 -0.10521 -0.40416 C -0.10417 -0.40555 -0.1033 -0.40717 -0.10208 -0.40833 C -0.10052 -0.40995 -0.09844 -0.41064 -0.09688 -0.41249 C -0.09288 -0.41689 -0.0908 -0.42268 -0.08542 -0.42499 C -0.0809 -0.43379 -0.0717 -0.43981 -0.06458 -0.44444 C -0.06181 -0.45023 -0.05903 -0.45023 -0.05417 -0.45277 C -0.05208 -0.45555 -0.0507 -0.45995 -0.04792 -0.46111 C -0.04583 -0.46203 -0.04167 -0.46388 -0.04167 -0.46388 C -0.03646 -0.47314 -0.02743 -0.47685 -0.01979 -0.48194 C -0.01493 -0.49189 -0.02153 -0.48009 -0.0125 -0.48888 C -0.01007 -0.4912 -0.00886 -0.49536 -0.00625 -0.49722 C -0.00382 -0.49884 -0.00139 -0.49976 0.00104 -0.50138 C 0.00486 -0.50393 0.00764 -0.50856 0.01146 -0.51111 C 0.01701 -0.51481 0.02552 -0.51805 0.03021 -0.52222 C 0.04028 -0.53101 0.05035 -0.5412 0.0625 -0.54444 C 0.06771 -0.54976 0.07482 -0.55486 0.08125 -0.55694 C 0.08785 -0.56273 0.09444 -0.5655 0.10208 -0.56805 C 0.11111 -0.57106 0.11875 -0.57708 0.12812 -0.57916 C 0.13923 -0.58657 0.15555 -0.5905 0.16771 -0.59583 C 0.20382 -0.59467 0.23993 -0.59467 0.27604 -0.59305 C 0.2908 -0.59236 0.30833 -0.58449 0.32292 -0.58055 C 0.32899 -0.57523 0.33489 -0.57384 0.34167 -0.57083 C 0.34601 -0.56504 0.35156 -0.55879 0.35729 -0.55694 C 0.35851 -0.55046 0.35885 -0.54791 0.3625 -0.54305 C 0.3651 -0.53263 0.36128 -0.54513 0.36667 -0.53611 C 0.36927 -0.53194 0.37135 -0.52314 0.37292 -0.51805 C 0.37812 -0.50069 0.37708 -0.48171 0.38021 -0.46388 C 0.38055 -0.46226 0.38177 -0.46111 0.38229 -0.45972 C 0.38351 -0.45624 0.38403 -0.45046 0.38437 -0.44722 C 0.38611 -0.41597 0.38437 -0.38749 0.37708 -0.35833 C 0.37587 -0.35324 0.37587 -0.34768 0.37396 -0.34305 C 0.37205 -0.33865 0.36892 -0.33541 0.36771 -0.33055 C 0.36302 -0.31203 0.35972 -0.29374 0.35312 -0.27638 C 0.34514 -0.25532 0.34444 -0.23263 0.33437 -0.21249 C 0.33368 -0.20694 0.33333 -0.20138 0.33229 -0.19583 C 0.33142 -0.19074 0.32812 -0.18842 0.32812 -0.18333 " pathEditMode="relative" ptsTypes="ffffffffffffffffffffffffffffffffffffffff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812 -0.18333 C 0.32586 -0.1787 0.32274 -0.16967 0.31979 -0.16527 C 0.31371 -0.15578 0.31753 -0.1662 0.3125 -0.15694 C 0.3085 -0.14953 0.31284 -0.15254 0.30729 -0.15 C 0.30086 -0.14143 0.29253 -0.13402 0.28645 -0.125 C 0.28107 -0.11689 0.27048 -0.09652 0.26354 -0.09027 C 0.25468 -0.07175 0.25937 -0.07916 0.25 -0.06666 L 0.25 -0.06666 C 0.24565 -0.05879 0.24253 -0.05046 0.23541 -0.04722 C 0.23315 -0.0449 0.23003 -0.04421 0.22812 -0.04166 C 0.22673 -0.03981 0.22656 -0.03657 0.225 -0.03472 C 0.22274 -0.03194 0.21909 -0.03171 0.21666 -0.02916 C 0.2085 -0.02013 0.19704 -0.01041 0.18645 -0.00694 C 0.17847 -0.00069 0.17013 0.00301 0.16128 0.00695 C 0.15694 0.00903 0.15312 0.01274 0.14878 0.01528 C 0.14079 0.02014 0.13055 0.01991 0.12187 0.02223 C 0.11197 0.02477 0.12343 0.022 0.11354 0.02639 C 0.10729 0.02917 0.10104 0.02987 0.09479 0.03195 C 0.08663 0.03843 0.07604 0.03959 0.06666 0.04167 C 0.0585 0.05024 0.05173 0.05024 0.04166 0.05139 C 0.03368 0.05394 0.02777 0.05787 0.01979 0.05973 C 0.01406 0.06343 0.00625 0.0669 1.94444E-6 0.06806 C -0.00764 0.06945 -0.02292 0.07084 -0.02292 0.07084 C -0.0323 0.07385 -0.03924 0.07662 -0.04896 0.07778 C -0.09115 0.0919 -0.13577 0.07894 -0.17917 0.07778 C -0.21528 0.07338 -0.25053 0.06436 -0.28646 0.05834 C -0.28924 0.05695 -0.29202 0.05533 -0.29497 0.05417 C -0.29792 0.05301 -0.30122 0.05278 -0.30417 0.05139 C -0.31216 0.04792 -0.3198 0.04237 -0.32709 0.0375 C -0.33698 0.03079 -0.34688 0.02709 -0.35625 0.01945 C -0.35869 0.01436 -0.36146 0.00834 -0.36459 0.00417 C -0.36875 -0.00138 -0.37448 -0.00648 -0.37709 -0.01388 C -0.38091 -0.02476 -0.38386 -0.03634 -0.3875 -0.04722 C -0.38994 -0.05439 -0.3908 -0.06203 -0.39271 -0.06944 C -0.39393 -0.07407 -0.39688 -0.08333 -0.39688 -0.08333 C -0.39827 -0.11921 -0.40435 -0.16412 -0.39896 -0.2 C -0.3981 -0.21504 -0.39601 -0.24259 -0.38959 -0.25555 C -0.38733 -0.26782 -0.38091 -0.28171 -0.37292 -0.28888 C -0.35764 -0.28217 -0.37362 -0.28865 -0.3323 -0.28611 C -0.32344 -0.28564 -0.31407 -0.28217 -0.30521 -0.28055 C -0.30105 -0.2787 -0.29688 -0.275 -0.29271 -0.27361 C -0.28837 -0.27222 -0.2849 -0.27199 -0.28125 -0.26805 C -0.27518 -0.26134 -0.27327 -0.25023 -0.26667 -0.24444 C -0.2632 -0.23055 -0.26893 -0.25162 -0.2625 -0.23611 C -0.25712 -0.22338 -0.25625 -0.20393 -0.25625 -0.19027 " pathEditMode="relative" ptsTypes="ffffffFfffffffffffffffffffffffffffffffffffff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626 -0.19027 C -0.25417 -0.19722 -0.25296 -0.20208 -0.25209 -0.20972 C -0.25313 -0.21388 -0.25574 -0.21782 -0.25521 -0.22222 C -0.25348 -0.23819 -0.25174 -0.25439 -0.24792 -0.26944 C -0.24376 -0.28634 -0.2415 -0.30624 -0.23959 -0.32361 C -0.23803 -0.33842 -0.23681 -0.36041 -0.23021 -0.37361 C -0.22831 -0.38356 -0.22518 -0.39166 -0.22292 -0.40138 C -0.22049 -0.41226 -0.22362 -0.40462 -0.2198 -0.41249 C -0.21737 -0.42893 -0.22049 -0.4118 -0.21667 -0.42361 C -0.21303 -0.43449 -0.21702 -0.42962 -0.21146 -0.43472 C -0.20782 -0.44189 -0.20608 -0.45161 -0.20209 -0.45833 C -0.19532 -0.46944 -0.18716 -0.48217 -0.17813 -0.49027 C -0.1691 -0.5081 -0.14723 -0.51874 -0.1323 -0.52499 C -0.1264 -0.52731 -0.12049 -0.52939 -0.11459 -0.53194 C -0.11112 -0.53356 -0.10417 -0.53749 -0.10417 -0.53749 C -0.08334 -0.53518 -0.09792 -0.53888 -0.08751 -0.53333 C -0.08542 -0.53217 -0.08126 -0.53055 -0.08126 -0.53055 C -0.07744 -0.5243 -0.07379 -0.51851 -0.06876 -0.51388 C -0.06841 -0.51249 -0.06841 -0.51087 -0.06771 -0.50972 C -0.06685 -0.5081 -0.06511 -0.5074 -0.06459 -0.50555 C -0.05782 -0.48518 -0.06928 -0.5074 -0.06042 -0.49166 C -0.05782 -0.48124 -0.05469 -0.47152 -0.05209 -0.46111 C -0.0507 -0.45555 -0.0507 -0.45208 -0.04688 -0.44861 C -0.04567 -0.44212 -0.04584 -0.43981 -0.04167 -0.43611 C -0.03994 -0.42685 -0.03421 -0.40786 -0.03021 -0.39999 C -0.02778 -0.38356 -0.03091 -0.40069 -0.02709 -0.38888 C -0.02206 -0.37384 -0.02188 -0.36458 -0.01355 -0.35138 C -0.00539 -0.33819 -0.01667 -0.35555 -0.01042 -0.34305 C -0.00747 -0.33726 -0.00383 -0.33263 0.00104 -0.33055 C 0.01006 -0.33148 0.01909 -0.33171 0.02812 -0.33333 C 0.02933 -0.33356 0.03003 -0.33541 0.03124 -0.33611 C 0.03819 -0.34004 0.04774 -0.34513 0.0552 -0.34722 C 0.0611 -0.35185 0.07013 -0.3574 0.07499 -0.36388 C 0.08472 -0.37685 0.07551 -0.36851 0.08541 -0.37638 C 0.09079 -0.38726 0.08801 -0.38217 0.09374 -0.39166 C 0.09617 -0.40115 0.10451 -0.41782 0.11024 -0.42361 C 0.11301 -0.43449 0.10867 -0.41828 0.11666 -0.43611 C 0.11735 -0.43773 0.11683 -0.44004 0.1177 -0.44166 C 0.11996 -0.44768 0.12291 -0.45439 0.12604 -0.45972 C 0.12847 -0.46921 0.13003 -0.47083 0.13437 -0.47916 C 0.14097 -0.49189 0.13628 -0.48888 0.1427 -0.49166 C 0.14374 -0.49305 0.14461 -0.4949 0.14583 -0.49583 C 0.14774 -0.49722 0.1519 -0.49861 0.1519 -0.49861 C 0.16041 -0.51527 0.18923 -0.51689 0.20312 -0.51944 C 0.20833 -0.51898 0.21354 -0.51874 0.21874 -0.51805 C 0.22482 -0.51736 0.23732 -0.51527 0.23732 -0.51527 C 0.24288 -0.51342 0.24826 -0.51273 0.25312 -0.50833 C 0.25416 -0.50393 0.25659 -0.50046 0.25729 -0.49583 C 0.25867 -0.48749 0.25833 -0.47893 0.26041 -0.47083 C 0.26128 -0.45972 0.26249 -0.44861 0.26354 -0.43749 C 0.2644 -0.41134 0.26579 -0.4081 0.26249 -0.38333 C 0.2618 -0.378 0.25937 -0.37337 0.25833 -0.36805 C 0.25468 -0.34814 0.25208 -0.32222 0.24062 -0.30694 C 0.23819 -0.29953 0.23715 -0.29976 0.23333 -0.29444 " pathEditMode="relative" ptsTypes="fffffffffffffffffffffffffffffffffffffffffffffffffffffA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333 -0.29444 C 0.23437 -0.28935 0.23541 -0.28425 0.23646 -0.27916 C 0.23836 -0.25046 0.24427 -0.21666 0.23437 -0.19027 C 0.23177 -0.16967 0.22604 -0.15023 0.21666 -0.13333 C 0.21562 -0.12731 0.21093 -0.11713 0.20729 -0.11388 C 0.20625 -0.10879 0.20451 -0.10138 0.20208 -0.09722 C 0.20086 -0.09537 0.196 -0.09259 0.19479 -0.09166 C 0.17812 -0.07777 0.15885 -0.07708 0.13958 -0.075 C 0.13437 -0.07453 0.12916 -0.07407 0.12396 -0.07361 C 0.10659 -0.07453 0.08923 -0.07407 0.07187 -0.07638 C 0.06892 -0.07685 0.0625 -0.08194 0.05833 -0.08333 C 0.05364 -0.08472 0.0434 -0.08703 0.03854 -0.08888 C 0.03281 -0.09097 0.02882 -0.0949 0.02291 -0.09722 C 0.01718 -0.10231 0.02152 -0.09907 0.01146 -0.10277 C 0.00659 -0.10463 -0.00313 -0.10833 -0.00313 -0.10833 C -0.01459 -0.11851 0.00295 -0.10347 -0.01042 -0.1125 C -0.01754 -0.11713 -0.01979 -0.12037 -0.02813 -0.12222 C -0.03368 -0.12731 -0.04063 -0.12777 -0.04688 -0.13055 C -0.05556 -0.13449 -0.06059 -0.13773 -0.06979 -0.14027 C -0.07639 -0.14675 -0.08785 -0.15046 -0.09584 -0.15277 C -0.10278 -0.1574 -0.11007 -0.16226 -0.11771 -0.16388 C -0.13282 -0.17384 -0.1257 -0.1706 -0.13854 -0.175 C -0.1467 -0.18333 -0.15608 -0.18518 -0.16563 -0.19027 C -0.16684 -0.19259 -0.16875 -0.19722 -0.17084 -0.19861 C -0.17379 -0.20046 -0.18021 -0.20277 -0.18021 -0.20277 C -0.18594 -0.20833 -0.19306 -0.21157 -0.2 -0.21388 C -0.21945 -0.23333 -0.1908 -0.20578 -0.20834 -0.21944 C -0.21129 -0.22175 -0.21389 -0.225 -0.21667 -0.22777 C -0.22014 -0.23125 -0.225 -0.23055 -0.22917 -0.23194 C -0.23143 -0.23263 -0.23316 -0.23518 -0.23542 -0.23611 C -0.23941 -0.23796 -0.24375 -0.23912 -0.24792 -0.24027 C -0.24966 -0.24074 -0.25139 -0.24097 -0.25313 -0.24166 C -0.27431 -0.25023 -0.29514 -0.26157 -0.31667 -0.26805 C -0.33872 -0.26689 -0.34132 -0.26828 -0.35729 -0.26111 C -0.36302 -0.24976 -0.35556 -0.26273 -0.3625 -0.25555 C -0.36789 -0.25 -0.3691 -0.24421 -0.375 -0.24027 C -0.38264 -0.22013 -0.375 -0.24467 -0.37396 -0.23333 C -0.37153 -0.20833 -0.37483 -0.18263 -0.36875 -0.15833 C -0.36789 -0.14976 -0.36806 -0.1412 -0.3625 -0.13611 C -0.36042 -0.12546 -0.35677 -0.11527 -0.35313 -0.10555 C -0.35104 -0.09976 -0.35018 -0.09328 -0.34792 -0.0875 C -0.34601 -0.0824 -0.34566 -0.08379 -0.34271 -0.07916 C -0.33802 -0.07175 -0.34271 -0.07824 -0.33959 -0.07083 C -0.33368 -0.05648 -0.33681 -0.06782 -0.33438 -0.05833 C -0.33403 -0.0537 -0.33316 -0.04907 -0.33334 -0.04444 C -0.33351 -0.04189 -0.33542 -0.0375 -0.33542 -0.0375 " pathEditMode="relative" ptsTypes="fffffffffffffffffffffffffffffffffffffffffffff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541 -0.03727 C -0.33073 -0.03102 -0.32882 -0.02731 -0.32291 -0.02477 C -0.31649 -0.0118 -0.30382 -0.0118 -0.29375 -0.00671 C -0.28385 -0.00185 -0.29583 -0.00555 -0.28437 -0.00254 C -0.27673 0.00255 -0.26857 0.00255 -0.26041 0.00579 C -0.25104 0.00949 -0.24184 0.01389 -0.23229 0.0169 C -0.21493 0.02223 -0.19305 0.02037 -0.17708 0.02107 C -0.15312 0.02199 -0.12916 0.02408 -0.10521 0.02523 C -0.09062 0.03079 -0.09809 0.02871 -0.07291 0.0294 C -0.02604 0.03056 0.06771 0.03218 0.06771 0.03218 C 0.12222 0.02685 0.17413 0.02014 0.22917 0.01829 C 0.25122 0.01343 0.29584 0.00996 0.29584 0.00996 C 0.29931 0.00903 0.30278 0.0081 0.30625 0.00718 C 0.31632 0.00486 0.33646 0.00023 0.33646 0.00023 C 0.33872 -0.00162 0.34167 -0.00185 0.34375 -0.00393 C 0.34618 -0.00625 0.34792 -0.00949 0.35 -0.01227 C 0.35156 -0.01435 0.35417 -0.01481 0.35625 -0.01643 C 0.36372 -0.02245 0.37205 -0.02777 0.37917 -0.03449 C 0.39063 -0.04514 0.39792 -0.05764 0.41146 -0.06365 C 0.41528 -0.07037 0.41667 -0.07477 0.42188 -0.08032 C 0.42604 -0.09514 0.43073 -0.10949 0.43646 -0.12338 C 0.4382 -0.13657 0.44028 -0.14884 0.44479 -0.16088 C 0.44653 -0.17268 0.44827 -0.17662 0.45313 -0.18865 C 0.45382 -0.20856 0.45469 -0.22754 0.45834 -0.24699 C 0.45868 -0.26412 0.45955 -0.28125 0.45938 -0.29838 C 0.45903 -0.31875 0.45538 -0.36898 0.43959 -0.3831 C 0.43698 -0.39352 0.4408 -0.38102 0.43542 -0.39004 C 0.43247 -0.39514 0.43438 -0.3993 0.42917 -0.40393 C 0.42743 -0.41065 0.4224 -0.41435 0.41875 -0.41921 C 0.41493 -0.4243 0.41337 -0.42754 0.40834 -0.43171 C 0.40677 -0.43773 0.40156 -0.43981 0.39792 -0.44421 C 0.38837 -0.45555 0.39427 -0.45231 0.3875 -0.45532 C 0.37031 -0.47315 0.35469 -0.47708 0.33542 -0.48727 C 0.31962 -0.49583 0.30625 -0.50463 0.28959 -0.5081 C 0.26233 -0.52014 0.23108 -0.52407 0.20313 -0.52615 C 0.15851 -0.525 0.11424 -0.52083 0.06962 -0.51782 C 0.05868 -0.51597 0.0474 -0.51551 0.03646 -0.51365 C 0.03229 -0.51296 0.02396 -0.51088 0.02396 -0.51088 C 0.01597 -0.50671 0.0092 -0.50208 0.00209 -0.4956 C -4.72222E-6 -0.49375 -0.0026 -0.49282 -0.00416 -0.49004 C -0.00851 -0.48217 -0.01875 -0.46782 -0.025 -0.46365 C -0.02969 -0.45416 -0.03281 -0.44375 -0.0375 -0.43449 C -0.04323 -0.4074 -0.04166 -0.42176 -0.04166 -0.39143 " pathEditMode="relative" ptsTypes="ffffffffffffffffffffffffffffffffffffffffff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08" y="214290"/>
            <a:ext cx="5000660" cy="592124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2400" b="1" dirty="0">
                <a:solidFill>
                  <a:schemeClr val="bg1">
                    <a:lumMod val="75000"/>
                  </a:schemeClr>
                </a:solidFill>
              </a:rPr>
              <a:t>Расставь числа в порядке </a:t>
            </a:r>
            <a:r>
              <a:rPr lang="ru-RU" sz="2400" b="1" dirty="0" smtClean="0">
                <a:solidFill>
                  <a:schemeClr val="bg1">
                    <a:lumMod val="75000"/>
                  </a:schemeClr>
                </a:solidFill>
              </a:rPr>
              <a:t>возрастания (убывания).  </a:t>
            </a:r>
            <a:endParaRPr lang="ru-RU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28662" y="1428736"/>
            <a:ext cx="7535884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6000" b="1" dirty="0"/>
              <a:t>    13,  6,  18,  9,  5, 16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071670" y="4643446"/>
            <a:ext cx="501932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18, 16, 13, 9, 6, 5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000232" y="3071810"/>
            <a:ext cx="501932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5, 6, 9, 13, 16, 18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8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3"/>
          <p:cNvSpPr>
            <a:spLocks noGrp="1"/>
          </p:cNvSpPr>
          <p:nvPr>
            <p:ph type="title"/>
          </p:nvPr>
        </p:nvSpPr>
        <p:spPr>
          <a:xfrm>
            <a:off x="2000232" y="142852"/>
            <a:ext cx="5143536" cy="928694"/>
          </a:xfrm>
        </p:spPr>
        <p:txBody>
          <a:bodyPr/>
          <a:lstStyle/>
          <a:p>
            <a:r>
              <a:rPr lang="ru-RU" sz="1800" dirty="0" smtClean="0">
                <a:solidFill>
                  <a:schemeClr val="bg1">
                    <a:lumMod val="65000"/>
                  </a:schemeClr>
                </a:solidFill>
              </a:rPr>
              <a:t>Следующее и предыдущее число.</a:t>
            </a:r>
            <a:br>
              <a:rPr lang="ru-RU" sz="18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ru-RU" sz="1800" dirty="0" smtClean="0">
                <a:solidFill>
                  <a:schemeClr val="bg1">
                    <a:lumMod val="65000"/>
                  </a:schemeClr>
                </a:solidFill>
              </a:rPr>
              <a:t>Уравнивание двух групп предметов.</a:t>
            </a:r>
          </a:p>
        </p:txBody>
      </p:sp>
      <p:sp>
        <p:nvSpPr>
          <p:cNvPr id="16386" name="Содержимое 4"/>
          <p:cNvSpPr>
            <a:spLocks noGrp="1"/>
          </p:cNvSpPr>
          <p:nvPr>
            <p:ph idx="1"/>
          </p:nvPr>
        </p:nvSpPr>
        <p:spPr>
          <a:xfrm>
            <a:off x="1142976" y="1071546"/>
            <a:ext cx="6535752" cy="1085844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4800" dirty="0" smtClean="0">
                <a:latin typeface="Times New Roman" pitchFamily="18" charset="0"/>
              </a:rPr>
              <a:t>1  2  3  4  5  6  7  8  9  10</a:t>
            </a:r>
          </a:p>
        </p:txBody>
      </p:sp>
      <p:pic>
        <p:nvPicPr>
          <p:cNvPr id="17" name="цветок 2" descr="b1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5143512"/>
            <a:ext cx="1154113" cy="1235075"/>
          </a:xfrm>
          <a:prstGeom prst="rect">
            <a:avLst/>
          </a:prstGeom>
          <a:noFill/>
        </p:spPr>
      </p:pic>
      <p:pic>
        <p:nvPicPr>
          <p:cNvPr id="18" name="цветок 1" descr="b1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4714884"/>
            <a:ext cx="1154113" cy="1235075"/>
          </a:xfrm>
          <a:prstGeom prst="rect">
            <a:avLst/>
          </a:prstGeom>
          <a:noFill/>
        </p:spPr>
      </p:pic>
      <p:pic>
        <p:nvPicPr>
          <p:cNvPr id="19" name="цвет 3" descr="b1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4786322"/>
            <a:ext cx="1154113" cy="1235075"/>
          </a:xfrm>
          <a:prstGeom prst="rect">
            <a:avLst/>
          </a:prstGeom>
          <a:noFill/>
        </p:spPr>
      </p:pic>
      <p:pic>
        <p:nvPicPr>
          <p:cNvPr id="20" name="цвет 4" descr="b1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5072074"/>
            <a:ext cx="1154113" cy="1235075"/>
          </a:xfrm>
          <a:prstGeom prst="rect">
            <a:avLst/>
          </a:prstGeom>
          <a:noFill/>
        </p:spPr>
      </p:pic>
      <p:pic>
        <p:nvPicPr>
          <p:cNvPr id="22" name="цвет 5" descr="b1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4786322"/>
            <a:ext cx="1154113" cy="1235075"/>
          </a:xfrm>
          <a:prstGeom prst="rect">
            <a:avLst/>
          </a:prstGeom>
          <a:noFill/>
        </p:spPr>
      </p:pic>
      <p:pic>
        <p:nvPicPr>
          <p:cNvPr id="23" name="лилия" descr="b1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4857760"/>
            <a:ext cx="1071570" cy="1230852"/>
          </a:xfrm>
          <a:prstGeom prst="rect">
            <a:avLst/>
          </a:prstGeom>
          <a:noFill/>
        </p:spPr>
      </p:pic>
      <p:pic>
        <p:nvPicPr>
          <p:cNvPr id="24" name="баб 1" descr="B_Fly31"/>
          <p:cNvPicPr>
            <a:picLocks noChangeAspect="1" noChangeArrowheads="1" noCrop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 rot="795382">
            <a:off x="401570" y="2998322"/>
            <a:ext cx="1439555" cy="1476000"/>
          </a:xfrm>
          <a:prstGeom prst="rect">
            <a:avLst/>
          </a:prstGeom>
          <a:noFill/>
        </p:spPr>
      </p:pic>
      <p:pic>
        <p:nvPicPr>
          <p:cNvPr id="25" name="баб 2" descr="B_Fly31"/>
          <p:cNvPicPr>
            <a:picLocks noChangeAspect="1" noChangeArrowheads="1" noCrop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 rot="1279431">
            <a:off x="1757348" y="3640209"/>
            <a:ext cx="1439553" cy="1476000"/>
          </a:xfrm>
          <a:prstGeom prst="rect">
            <a:avLst/>
          </a:prstGeom>
          <a:noFill/>
        </p:spPr>
      </p:pic>
      <p:pic>
        <p:nvPicPr>
          <p:cNvPr id="26" name="баб 3" descr="B_Fly31"/>
          <p:cNvPicPr>
            <a:picLocks noChangeAspect="1" noChangeArrowheads="1" noCrop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 rot="1305139">
            <a:off x="2801515" y="2808281"/>
            <a:ext cx="1439553" cy="1476000"/>
          </a:xfrm>
          <a:prstGeom prst="rect">
            <a:avLst/>
          </a:prstGeom>
          <a:noFill/>
        </p:spPr>
      </p:pic>
      <p:pic>
        <p:nvPicPr>
          <p:cNvPr id="27" name="баб 4" descr="B_Fly31"/>
          <p:cNvPicPr>
            <a:picLocks noChangeAspect="1" noChangeArrowheads="1" noCrop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 rot="944709">
            <a:off x="3910686" y="3524614"/>
            <a:ext cx="1439553" cy="1476000"/>
          </a:xfrm>
          <a:prstGeom prst="rect">
            <a:avLst/>
          </a:prstGeom>
          <a:noFill/>
        </p:spPr>
      </p:pic>
      <p:pic>
        <p:nvPicPr>
          <p:cNvPr id="28" name="баб 5" descr="B_Fly31"/>
          <p:cNvPicPr>
            <a:picLocks noChangeAspect="1" noChangeArrowheads="1" noCrop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 rot="1344660">
            <a:off x="5155840" y="3023871"/>
            <a:ext cx="1439553" cy="1476000"/>
          </a:xfrm>
          <a:prstGeom prst="rect">
            <a:avLst/>
          </a:prstGeom>
          <a:noFill/>
        </p:spPr>
      </p:pic>
      <p:pic>
        <p:nvPicPr>
          <p:cNvPr id="29" name="баб 6" descr="B_Fly31"/>
          <p:cNvPicPr>
            <a:picLocks noChangeAspect="1" noChangeArrowheads="1" noCrop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 rot="1708732">
            <a:off x="6348973" y="3538896"/>
            <a:ext cx="1439553" cy="1476000"/>
          </a:xfrm>
          <a:prstGeom prst="rect">
            <a:avLst/>
          </a:prstGeom>
          <a:noFill/>
        </p:spPr>
      </p:pic>
      <p:pic>
        <p:nvPicPr>
          <p:cNvPr id="30" name="баб 7" descr="B_Fly31"/>
          <p:cNvPicPr>
            <a:picLocks noChangeAspect="1" noChangeArrowheads="1" noCrop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 rot="1677226">
            <a:off x="7508938" y="2766224"/>
            <a:ext cx="1439553" cy="1476000"/>
          </a:xfrm>
          <a:prstGeom prst="rect">
            <a:avLst/>
          </a:prstGeom>
          <a:noFill/>
        </p:spPr>
      </p:pic>
      <p:sp>
        <p:nvSpPr>
          <p:cNvPr id="21" name="7**6"/>
          <p:cNvSpPr txBox="1"/>
          <p:nvPr/>
        </p:nvSpPr>
        <p:spPr>
          <a:xfrm>
            <a:off x="1214414" y="1857364"/>
            <a:ext cx="15648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7&gt;6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" name="6=6"/>
          <p:cNvSpPr txBox="1"/>
          <p:nvPr/>
        </p:nvSpPr>
        <p:spPr>
          <a:xfrm>
            <a:off x="3857620" y="1857364"/>
            <a:ext cx="15648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6=6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2" name="6"/>
          <p:cNvSpPr txBox="1"/>
          <p:nvPr/>
        </p:nvSpPr>
        <p:spPr>
          <a:xfrm>
            <a:off x="8286776" y="5000636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6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3" name="7"/>
          <p:cNvSpPr txBox="1"/>
          <p:nvPr/>
        </p:nvSpPr>
        <p:spPr>
          <a:xfrm>
            <a:off x="8286776" y="3571876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7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4" name="лилия 2" descr="b1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44" y="4857760"/>
            <a:ext cx="1071570" cy="1230852"/>
          </a:xfrm>
          <a:prstGeom prst="rect">
            <a:avLst/>
          </a:prstGeom>
          <a:noFill/>
        </p:spPr>
      </p:pic>
      <p:sp>
        <p:nvSpPr>
          <p:cNvPr id="35" name="7 цветов"/>
          <p:cNvSpPr txBox="1"/>
          <p:nvPr/>
        </p:nvSpPr>
        <p:spPr>
          <a:xfrm>
            <a:off x="8286776" y="5000636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7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6" name="баб 7 к 6" descr="B_Fly31"/>
          <p:cNvPicPr>
            <a:picLocks noChangeAspect="1" noChangeArrowheads="1" noCrop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 rot="1134915">
            <a:off x="7504079" y="2830388"/>
            <a:ext cx="1439553" cy="1476000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8286776" y="3500438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6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8" name="7"/>
          <p:cNvSpPr txBox="1"/>
          <p:nvPr/>
        </p:nvSpPr>
        <p:spPr>
          <a:xfrm>
            <a:off x="8286776" y="3429000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7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84168" y="1844824"/>
            <a:ext cx="15648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7=7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3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1" grpId="0"/>
      <p:bldP spid="32" grpId="0"/>
      <p:bldP spid="32" grpId="1"/>
      <p:bldP spid="33" grpId="0"/>
      <p:bldP spid="33" grpId="1"/>
      <p:bldP spid="35" grpId="0"/>
      <p:bldP spid="37" grpId="0"/>
      <p:bldP spid="37" grpId="1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Прямоугольник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13" y="2328863"/>
            <a:ext cx="349885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Прямоугольник 5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6050" y="4273550"/>
            <a:ext cx="3255963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Прямоугольник 6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09875" y="2328863"/>
            <a:ext cx="349885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5" name="Прямоугольник 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09875" y="4273550"/>
            <a:ext cx="349885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6" name="Прямоугольник 8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73700" y="2328863"/>
            <a:ext cx="349885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Прямоугольник 9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73700" y="4273550"/>
            <a:ext cx="349885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Прямоугольник 10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27100" y="2328863"/>
            <a:ext cx="1773238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Прямоугольник 11"/>
          <p:cNvPicPr>
            <a:picLocks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07904" y="4293096"/>
            <a:ext cx="1773238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Прямоугольник 12"/>
          <p:cNvPicPr>
            <a:picLocks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635896" y="2348880"/>
            <a:ext cx="1773238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Прямоугольник 15"/>
          <p:cNvPicPr>
            <a:picLocks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327775" y="4273550"/>
            <a:ext cx="1773238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Прямоугольник 16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27775" y="2328863"/>
            <a:ext cx="1773238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Прямоугольник 17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54075" y="4273550"/>
            <a:ext cx="1773238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4" name="Picture 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04025" y="765175"/>
            <a:ext cx="863600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3286116" y="785794"/>
            <a:ext cx="260840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/>
              <a:t>&gt;  &lt;  =</a:t>
            </a:r>
            <a:endParaRPr lang="ru-RU" sz="66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635896" y="188640"/>
            <a:ext cx="1627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Сравни числа..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Oval 7"/>
          <p:cNvSpPr>
            <a:spLocks noChangeArrowheads="1"/>
          </p:cNvSpPr>
          <p:nvPr/>
        </p:nvSpPr>
        <p:spPr bwMode="auto">
          <a:xfrm>
            <a:off x="3071802" y="1357298"/>
            <a:ext cx="936000" cy="93503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12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70" name="Oval 8"/>
          <p:cNvSpPr>
            <a:spLocks noChangeArrowheads="1"/>
          </p:cNvSpPr>
          <p:nvPr/>
        </p:nvSpPr>
        <p:spPr bwMode="auto">
          <a:xfrm>
            <a:off x="4071934" y="1571612"/>
            <a:ext cx="576000" cy="5762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Oval 9"/>
          <p:cNvSpPr>
            <a:spLocks noChangeArrowheads="1"/>
          </p:cNvSpPr>
          <p:nvPr/>
        </p:nvSpPr>
        <p:spPr bwMode="auto">
          <a:xfrm>
            <a:off x="4857752" y="135729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2" name="Oval 10"/>
          <p:cNvSpPr>
            <a:spLocks noChangeArrowheads="1"/>
          </p:cNvSpPr>
          <p:nvPr/>
        </p:nvSpPr>
        <p:spPr bwMode="auto">
          <a:xfrm>
            <a:off x="5929322" y="1571612"/>
            <a:ext cx="576262" cy="5762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3" name="Oval 11"/>
          <p:cNvSpPr>
            <a:spLocks noChangeArrowheads="1"/>
          </p:cNvSpPr>
          <p:nvPr/>
        </p:nvSpPr>
        <p:spPr bwMode="auto">
          <a:xfrm>
            <a:off x="6715140" y="135729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12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74" name="Oval 12"/>
          <p:cNvSpPr>
            <a:spLocks noChangeArrowheads="1"/>
          </p:cNvSpPr>
          <p:nvPr/>
        </p:nvSpPr>
        <p:spPr bwMode="auto">
          <a:xfrm>
            <a:off x="3071802" y="242886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13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75" name="Oval 14"/>
          <p:cNvSpPr>
            <a:spLocks noChangeArrowheads="1"/>
          </p:cNvSpPr>
          <p:nvPr/>
        </p:nvSpPr>
        <p:spPr bwMode="auto">
          <a:xfrm>
            <a:off x="4786314" y="242886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6" name="Oval 16"/>
          <p:cNvSpPr>
            <a:spLocks noChangeArrowheads="1"/>
          </p:cNvSpPr>
          <p:nvPr/>
        </p:nvSpPr>
        <p:spPr bwMode="auto">
          <a:xfrm>
            <a:off x="6715140" y="242886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11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77" name="Oval 17"/>
          <p:cNvSpPr>
            <a:spLocks noChangeArrowheads="1"/>
          </p:cNvSpPr>
          <p:nvPr/>
        </p:nvSpPr>
        <p:spPr bwMode="auto">
          <a:xfrm>
            <a:off x="3071802" y="350043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14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78" name="Oval 20"/>
          <p:cNvSpPr>
            <a:spLocks noChangeArrowheads="1"/>
          </p:cNvSpPr>
          <p:nvPr/>
        </p:nvSpPr>
        <p:spPr bwMode="auto">
          <a:xfrm>
            <a:off x="5857884" y="2643182"/>
            <a:ext cx="576262" cy="57626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9" name="Oval 21"/>
          <p:cNvSpPr>
            <a:spLocks noChangeArrowheads="1"/>
          </p:cNvSpPr>
          <p:nvPr/>
        </p:nvSpPr>
        <p:spPr bwMode="auto">
          <a:xfrm>
            <a:off x="5929322" y="3714752"/>
            <a:ext cx="574675" cy="5762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0" name="Oval 22"/>
          <p:cNvSpPr>
            <a:spLocks noChangeArrowheads="1"/>
          </p:cNvSpPr>
          <p:nvPr/>
        </p:nvSpPr>
        <p:spPr bwMode="auto">
          <a:xfrm>
            <a:off x="4071934" y="3714752"/>
            <a:ext cx="576000" cy="5762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1" name="Oval 24"/>
          <p:cNvSpPr>
            <a:spLocks noChangeArrowheads="1"/>
          </p:cNvSpPr>
          <p:nvPr/>
        </p:nvSpPr>
        <p:spPr bwMode="auto">
          <a:xfrm>
            <a:off x="4857752" y="3500438"/>
            <a:ext cx="936000" cy="9360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2" name="Oval 26"/>
          <p:cNvSpPr>
            <a:spLocks noChangeArrowheads="1"/>
          </p:cNvSpPr>
          <p:nvPr/>
        </p:nvSpPr>
        <p:spPr bwMode="auto">
          <a:xfrm>
            <a:off x="4143372" y="5857892"/>
            <a:ext cx="576262" cy="57467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3" name="Oval 27"/>
          <p:cNvSpPr>
            <a:spLocks noChangeArrowheads="1"/>
          </p:cNvSpPr>
          <p:nvPr/>
        </p:nvSpPr>
        <p:spPr bwMode="auto">
          <a:xfrm>
            <a:off x="5929322" y="4786322"/>
            <a:ext cx="576000" cy="5760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4" name="Oval 29"/>
          <p:cNvSpPr>
            <a:spLocks noChangeArrowheads="1"/>
          </p:cNvSpPr>
          <p:nvPr/>
        </p:nvSpPr>
        <p:spPr bwMode="auto">
          <a:xfrm>
            <a:off x="4071934" y="4786322"/>
            <a:ext cx="576000" cy="57626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5" name="Oval 31"/>
          <p:cNvSpPr>
            <a:spLocks noChangeArrowheads="1"/>
          </p:cNvSpPr>
          <p:nvPr/>
        </p:nvSpPr>
        <p:spPr bwMode="auto">
          <a:xfrm>
            <a:off x="3000364" y="457200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18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86" name="Oval 32"/>
          <p:cNvSpPr>
            <a:spLocks noChangeArrowheads="1"/>
          </p:cNvSpPr>
          <p:nvPr/>
        </p:nvSpPr>
        <p:spPr bwMode="auto">
          <a:xfrm>
            <a:off x="6715140" y="350043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16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87" name="Oval 33"/>
          <p:cNvSpPr>
            <a:spLocks noChangeArrowheads="1"/>
          </p:cNvSpPr>
          <p:nvPr/>
        </p:nvSpPr>
        <p:spPr bwMode="auto">
          <a:xfrm>
            <a:off x="3000364" y="564357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10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88" name="Oval 34"/>
          <p:cNvSpPr>
            <a:spLocks noChangeArrowheads="1"/>
          </p:cNvSpPr>
          <p:nvPr/>
        </p:nvSpPr>
        <p:spPr bwMode="auto">
          <a:xfrm>
            <a:off x="6715140" y="4500570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12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89" name="Oval 35"/>
          <p:cNvSpPr>
            <a:spLocks noChangeArrowheads="1"/>
          </p:cNvSpPr>
          <p:nvPr/>
        </p:nvSpPr>
        <p:spPr bwMode="auto">
          <a:xfrm>
            <a:off x="6786578" y="5572140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17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11290" name="Oval 36"/>
          <p:cNvSpPr>
            <a:spLocks noChangeArrowheads="1"/>
          </p:cNvSpPr>
          <p:nvPr/>
        </p:nvSpPr>
        <p:spPr bwMode="auto">
          <a:xfrm>
            <a:off x="6000760" y="5857892"/>
            <a:ext cx="576000" cy="57626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1" name="Oval 37"/>
          <p:cNvSpPr>
            <a:spLocks noChangeArrowheads="1"/>
          </p:cNvSpPr>
          <p:nvPr/>
        </p:nvSpPr>
        <p:spPr bwMode="auto">
          <a:xfrm>
            <a:off x="4857752" y="564357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2" name="Oval 39"/>
          <p:cNvSpPr>
            <a:spLocks noChangeArrowheads="1"/>
          </p:cNvSpPr>
          <p:nvPr/>
        </p:nvSpPr>
        <p:spPr bwMode="auto">
          <a:xfrm>
            <a:off x="4857752" y="4572008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3" name="Oval 42"/>
          <p:cNvSpPr>
            <a:spLocks noChangeArrowheads="1"/>
          </p:cNvSpPr>
          <p:nvPr/>
        </p:nvSpPr>
        <p:spPr bwMode="auto">
          <a:xfrm>
            <a:off x="4071934" y="2643182"/>
            <a:ext cx="576000" cy="5762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33" name="Oval 61"/>
          <p:cNvSpPr>
            <a:spLocks noChangeArrowheads="1"/>
          </p:cNvSpPr>
          <p:nvPr/>
        </p:nvSpPr>
        <p:spPr bwMode="auto">
          <a:xfrm>
            <a:off x="4929190" y="1428736"/>
            <a:ext cx="792163" cy="7921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35" name="Oval 63"/>
          <p:cNvSpPr>
            <a:spLocks noChangeArrowheads="1"/>
          </p:cNvSpPr>
          <p:nvPr/>
        </p:nvSpPr>
        <p:spPr bwMode="auto">
          <a:xfrm>
            <a:off x="4857752" y="2500306"/>
            <a:ext cx="792163" cy="7921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36" name="Oval 64"/>
          <p:cNvSpPr>
            <a:spLocks noChangeArrowheads="1"/>
          </p:cNvSpPr>
          <p:nvPr/>
        </p:nvSpPr>
        <p:spPr bwMode="auto">
          <a:xfrm>
            <a:off x="4929190" y="3571876"/>
            <a:ext cx="792162" cy="7921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37" name="Oval 65"/>
          <p:cNvSpPr>
            <a:spLocks noChangeArrowheads="1"/>
          </p:cNvSpPr>
          <p:nvPr/>
        </p:nvSpPr>
        <p:spPr bwMode="auto">
          <a:xfrm>
            <a:off x="4929190" y="4643446"/>
            <a:ext cx="792163" cy="7921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38" name="Oval 66"/>
          <p:cNvSpPr>
            <a:spLocks noChangeArrowheads="1"/>
          </p:cNvSpPr>
          <p:nvPr/>
        </p:nvSpPr>
        <p:spPr bwMode="auto">
          <a:xfrm>
            <a:off x="4929190" y="5715016"/>
            <a:ext cx="792163" cy="7921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39" name="Line 67"/>
          <p:cNvSpPr>
            <a:spLocks noChangeShapeType="1"/>
          </p:cNvSpPr>
          <p:nvPr/>
        </p:nvSpPr>
        <p:spPr bwMode="auto">
          <a:xfrm flipV="1">
            <a:off x="5072066" y="1714488"/>
            <a:ext cx="431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0" name="Line 68"/>
          <p:cNvSpPr>
            <a:spLocks noChangeShapeType="1"/>
          </p:cNvSpPr>
          <p:nvPr/>
        </p:nvSpPr>
        <p:spPr bwMode="auto">
          <a:xfrm>
            <a:off x="5072066" y="1928802"/>
            <a:ext cx="431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1" name="Line 69"/>
          <p:cNvSpPr>
            <a:spLocks noChangeShapeType="1"/>
          </p:cNvSpPr>
          <p:nvPr/>
        </p:nvSpPr>
        <p:spPr bwMode="auto">
          <a:xfrm>
            <a:off x="5072066" y="2714620"/>
            <a:ext cx="503238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2" name="Line 70"/>
          <p:cNvSpPr>
            <a:spLocks noChangeShapeType="1"/>
          </p:cNvSpPr>
          <p:nvPr/>
        </p:nvSpPr>
        <p:spPr bwMode="auto">
          <a:xfrm flipV="1">
            <a:off x="5072066" y="2928934"/>
            <a:ext cx="503238" cy="144463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3" name="Line 71"/>
          <p:cNvSpPr>
            <a:spLocks noChangeShapeType="1"/>
          </p:cNvSpPr>
          <p:nvPr/>
        </p:nvSpPr>
        <p:spPr bwMode="auto">
          <a:xfrm flipH="1">
            <a:off x="5072066" y="3786190"/>
            <a:ext cx="503238" cy="144462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4" name="Line 72"/>
          <p:cNvSpPr>
            <a:spLocks noChangeShapeType="1"/>
          </p:cNvSpPr>
          <p:nvPr/>
        </p:nvSpPr>
        <p:spPr bwMode="auto">
          <a:xfrm>
            <a:off x="5072066" y="3929066"/>
            <a:ext cx="504825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5" name="Line 73"/>
          <p:cNvSpPr>
            <a:spLocks noChangeShapeType="1"/>
          </p:cNvSpPr>
          <p:nvPr/>
        </p:nvSpPr>
        <p:spPr bwMode="auto">
          <a:xfrm>
            <a:off x="5143504" y="4857760"/>
            <a:ext cx="503237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6" name="Line 74"/>
          <p:cNvSpPr>
            <a:spLocks noChangeShapeType="1"/>
          </p:cNvSpPr>
          <p:nvPr/>
        </p:nvSpPr>
        <p:spPr bwMode="auto">
          <a:xfrm flipV="1">
            <a:off x="5143504" y="5072074"/>
            <a:ext cx="503237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7" name="Line 75"/>
          <p:cNvSpPr>
            <a:spLocks noChangeShapeType="1"/>
          </p:cNvSpPr>
          <p:nvPr/>
        </p:nvSpPr>
        <p:spPr bwMode="auto">
          <a:xfrm flipH="1">
            <a:off x="5000628" y="5929330"/>
            <a:ext cx="574675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48" name="Line 76"/>
          <p:cNvSpPr>
            <a:spLocks noChangeShapeType="1"/>
          </p:cNvSpPr>
          <p:nvPr/>
        </p:nvSpPr>
        <p:spPr bwMode="auto">
          <a:xfrm>
            <a:off x="5000628" y="6143644"/>
            <a:ext cx="503238" cy="2159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1214415" y="1357298"/>
            <a:ext cx="92869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/>
              <a:t>&gt;</a:t>
            </a:r>
          </a:p>
          <a:p>
            <a:r>
              <a:rPr lang="ru-RU" sz="8800" b="1" dirty="0" smtClean="0"/>
              <a:t>&lt;</a:t>
            </a:r>
          </a:p>
          <a:p>
            <a:r>
              <a:rPr lang="ru-RU" sz="8800" b="1" dirty="0" smtClean="0"/>
              <a:t>=</a:t>
            </a:r>
            <a:endParaRPr lang="ru-RU" sz="8800" b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3635896" y="188640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65000"/>
                  </a:schemeClr>
                </a:solidFill>
              </a:rPr>
              <a:t>Сравни числа..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" grpId="0" animBg="1"/>
      <p:bldP spid="3135" grpId="0" animBg="1"/>
      <p:bldP spid="3136" grpId="0" animBg="1"/>
      <p:bldP spid="3137" grpId="0" animBg="1"/>
      <p:bldP spid="3138" grpId="0" animBg="1"/>
      <p:bldP spid="3139" grpId="0" animBg="1"/>
      <p:bldP spid="3140" grpId="0" animBg="1"/>
      <p:bldP spid="3141" grpId="0" animBg="1"/>
      <p:bldP spid="3142" grpId="0" animBg="1"/>
      <p:bldP spid="3143" grpId="0" animBg="1"/>
      <p:bldP spid="3144" grpId="0" animBg="1"/>
      <p:bldP spid="3145" grpId="0" animBg="1"/>
      <p:bldP spid="3146" grpId="0" animBg="1"/>
      <p:bldP spid="3147" grpId="0" animBg="1"/>
      <p:bldP spid="314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395</Words>
  <Application>Microsoft Office PowerPoint</Application>
  <PresentationFormat>Экран (4:3)</PresentationFormat>
  <Paragraphs>91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Порядковый счёт.</vt:lpstr>
      <vt:lpstr>ПОСЧИТАЙ ЦИФРЫ В ПРЯМОМ ПОРЯДКЕ. ПОСЧИТАЙ В ОБРАТНОМ ПОРЯДКЕ. НАЧНИ СЧИТАТЬ С НАЗВАННОГО ЧИСЛА. НАЗОВИ СОСЕДЕЙ ЧИСЛА…  </vt:lpstr>
      <vt:lpstr>Слайд 3</vt:lpstr>
      <vt:lpstr>Слайд 4</vt:lpstr>
      <vt:lpstr>ПЕРЕСЧИТАЙ КАРТИНКИ.  КАКИМ ПО СЧЕТУ СТОИТ ВЕРТОЛЕТ? АВТОБУС? ГРУЗОВИК? НА КАКОМ МЕСТЕ СТОИТ ВЕЛОСИПЕД? ПАРОХОД? ВОЗДУШНЫЙ ШАР?</vt:lpstr>
      <vt:lpstr>Слайд 6</vt:lpstr>
      <vt:lpstr>Следующее и предыдущее число. Уравнивание двух групп предметов.</vt:lpstr>
      <vt:lpstr>Слайд 8</vt:lpstr>
      <vt:lpstr>Слайд 9</vt:lpstr>
      <vt:lpstr>Ориентировка во времени. Дни недели.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Абрамова</dc:creator>
  <cp:lastModifiedBy>ххххх</cp:lastModifiedBy>
  <cp:revision>32</cp:revision>
  <dcterms:created xsi:type="dcterms:W3CDTF">2019-10-09T14:27:38Z</dcterms:created>
  <dcterms:modified xsi:type="dcterms:W3CDTF">2020-08-23T18:53:50Z</dcterms:modified>
</cp:coreProperties>
</file>