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notesMasterIdLst>
    <p:notesMasterId r:id="rId33"/>
  </p:notesMasterIdLst>
  <p:sldIdLst>
    <p:sldId id="259" r:id="rId3"/>
    <p:sldId id="355" r:id="rId4"/>
    <p:sldId id="342" r:id="rId5"/>
    <p:sldId id="358" r:id="rId6"/>
    <p:sldId id="317" r:id="rId7"/>
    <p:sldId id="322" r:id="rId8"/>
    <p:sldId id="368" r:id="rId9"/>
    <p:sldId id="367" r:id="rId10"/>
    <p:sldId id="347" r:id="rId11"/>
    <p:sldId id="357" r:id="rId12"/>
    <p:sldId id="352" r:id="rId13"/>
    <p:sldId id="324" r:id="rId14"/>
    <p:sldId id="261" r:id="rId15"/>
    <p:sldId id="260" r:id="rId16"/>
    <p:sldId id="341" r:id="rId17"/>
    <p:sldId id="294" r:id="rId18"/>
    <p:sldId id="343" r:id="rId19"/>
    <p:sldId id="319" r:id="rId20"/>
    <p:sldId id="320" r:id="rId21"/>
    <p:sldId id="359" r:id="rId22"/>
    <p:sldId id="346" r:id="rId23"/>
    <p:sldId id="365" r:id="rId24"/>
    <p:sldId id="351" r:id="rId25"/>
    <p:sldId id="361" r:id="rId26"/>
    <p:sldId id="356" r:id="rId27"/>
    <p:sldId id="350" r:id="rId28"/>
    <p:sldId id="349" r:id="rId29"/>
    <p:sldId id="362" r:id="rId30"/>
    <p:sldId id="363" r:id="rId31"/>
    <p:sldId id="345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32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32" autoAdjust="0"/>
  </p:normalViewPr>
  <p:slideViewPr>
    <p:cSldViewPr>
      <p:cViewPr varScale="1">
        <p:scale>
          <a:sx n="80" d="100"/>
          <a:sy n="80" d="100"/>
        </p:scale>
        <p:origin x="145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000A5F-4015-4312-AC44-C5CA24EF1CDE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F403B-1222-481B-949B-D81FC9A574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432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3 вид – интерактивная </a:t>
            </a:r>
            <a:r>
              <a:rPr lang="ru-RU" dirty="0" err="1" smtClean="0"/>
              <a:t>инфографика</a:t>
            </a:r>
            <a:r>
              <a:rPr lang="ru-RU" dirty="0" smtClean="0"/>
              <a:t> – вид инфографики, в котором пользователю предлагается управлять отображением данных.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F403B-1222-481B-949B-D81FC9A5745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824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7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9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9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128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F57E-FBAC-4A21-B353-72842993E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B29A-D91B-413C-A4A6-340144F9CC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34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F57E-FBAC-4A21-B353-72842993E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B29A-D91B-413C-A4A6-340144F9CC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53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7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F57E-FBAC-4A21-B353-72842993E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B29A-D91B-413C-A4A6-340144F9CC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923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F57E-FBAC-4A21-B353-72842993E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B29A-D91B-413C-A4A6-340144F9CC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41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45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45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F57E-FBAC-4A21-B353-72842993E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B29A-D91B-413C-A4A6-340144F9CC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209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F57E-FBAC-4A21-B353-72842993E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B29A-D91B-413C-A4A6-340144F9CC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662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F57E-FBAC-4A21-B353-72842993E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B29A-D91B-413C-A4A6-340144F9CC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572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91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F57E-FBAC-4A21-B353-72842993E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B29A-D91B-413C-A4A6-340144F9CC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23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F57E-FBAC-4A21-B353-72842993E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B29A-D91B-413C-A4A6-340144F9CC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7045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F57E-FBAC-4A21-B353-72842993E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B29A-D91B-413C-A4A6-340144F9CC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07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550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550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F57E-FBAC-4A21-B353-72842993E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B29A-D91B-413C-A4A6-340144F9CC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22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0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72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2F57E-FBAC-4A21-B353-72842993E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72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72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7B29A-D91B-413C-A4A6-340144F9CC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77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&#1084;&#1103;&#1075;.%20-%20&#1075;&#1083;&#1091;&#1093;.%20.mp4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hyperlink" Target="https://drive.google.com/file/d/1JUpPVtbvrDTUAULHC36shhI5WbLDcMIt/view?usp=sharing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youtu.be/ya_n5Af4njc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A06yZwuCBaY" TargetMode="External"/><Relationship Id="rId5" Type="http://schemas.openxmlformats.org/officeDocument/2006/relationships/image" Target="../media/image48.pn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hyperlink" Target="https://youtu.be/iHDVGGbXr-Y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hyperlink" Target="https://5200080.&#1077;&#1089;&#1080;&#1084;&#1087;.&#1088;&#1092;/site/pub?id=56555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hyperlink" Target="https://drive.google.com/file/d/1hGNIjFjVijrBuQHez-HZvGhgae-BHzK4/view?usp=drive_link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hyperlink" Target="https://youtube.com/shorts/8nrmV3s8RL8?si=QOr9pnPY3de3TEEq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00192" y="4437112"/>
            <a:ext cx="1986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Абрамова А.В.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МБДОУ д/с №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42.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77072" y="5589240"/>
            <a:ext cx="989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Саров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2023 год.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052736"/>
            <a:ext cx="832005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«Формирование основ </a:t>
            </a:r>
          </a:p>
          <a:p>
            <a:pPr algn="ctr"/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функциональной грамотности </a:t>
            </a:r>
          </a:p>
          <a:p>
            <a:pPr algn="ctr"/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у детей </a:t>
            </a:r>
          </a:p>
          <a:p>
            <a:pPr algn="ctr"/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старшего дошкольного возраста с</a:t>
            </a:r>
          </a:p>
          <a:p>
            <a:pPr algn="ctr"/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использованием инфографики».</a:t>
            </a:r>
            <a:endParaRPr lang="ru-RU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8650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5572" y="6273725"/>
            <a:ext cx="310923" cy="34750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5576" y="2505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242424"/>
                </a:solidFill>
                <a:latin typeface="montserrat"/>
              </a:rPr>
              <a:t>Ссылка.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67497"/>
                </a:solidFill>
                <a:latin typeface="montserrat"/>
                <a:hlinkClick r:id="rId5"/>
              </a:rPr>
              <a:t>Мягкие и твёрдые звуки. Средняя группа.</a:t>
            </a:r>
            <a:endParaRPr lang="ru-RU" b="0" i="0" dirty="0">
              <a:solidFill>
                <a:srgbClr val="404040"/>
              </a:solidFill>
              <a:effectLst/>
              <a:latin typeface="montserra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r="31100"/>
          <a:stretch/>
        </p:blipFill>
        <p:spPr>
          <a:xfrm>
            <a:off x="5297180" y="565113"/>
            <a:ext cx="35283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9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3175"/>
            <a:ext cx="98650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97544"/>
            <a:ext cx="8748464" cy="6437741"/>
          </a:xfrm>
          <a:prstGeom prst="rect">
            <a:avLst/>
          </a:prstGeom>
        </p:spPr>
      </p:pic>
      <p:pic>
        <p:nvPicPr>
          <p:cNvPr id="4" name="Рисунок 3" descr="168180827855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7545"/>
            <a:ext cx="8748464" cy="6437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55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8650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354" y="116632"/>
            <a:ext cx="2700001" cy="360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6279" y="128931"/>
            <a:ext cx="2703449" cy="36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145" y="116632"/>
            <a:ext cx="2700001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7765" y="3161651"/>
            <a:ext cx="2699999" cy="36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4637" y="3161651"/>
            <a:ext cx="2702609" cy="36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68" y="3161651"/>
            <a:ext cx="2699999" cy="3600000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115868" y="3161651"/>
            <a:ext cx="8880278" cy="0"/>
          </a:xfrm>
          <a:prstGeom prst="line">
            <a:avLst/>
          </a:prstGeom>
          <a:ln w="57150">
            <a:solidFill>
              <a:srgbClr val="7432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76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36" y="219514"/>
            <a:ext cx="3024000" cy="403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000" y="1700808"/>
            <a:ext cx="3024000" cy="4032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2708920"/>
            <a:ext cx="3024000" cy="403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25" y="0"/>
            <a:ext cx="9144000" cy="7029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60647"/>
            <a:ext cx="3510001" cy="468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260647"/>
            <a:ext cx="3513041" cy="46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3175"/>
            <a:ext cx="98650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9711" y="239790"/>
            <a:ext cx="2700000" cy="36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1" y="239791"/>
            <a:ext cx="2700000" cy="36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231" y="239790"/>
            <a:ext cx="2700000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92" y="3407348"/>
            <a:ext cx="4417912" cy="32447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6462" y="3407349"/>
            <a:ext cx="4320000" cy="323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5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5963" y="-28972"/>
            <a:ext cx="939653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47" y="119222"/>
            <a:ext cx="2688157" cy="36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0703" y="119222"/>
            <a:ext cx="2702223" cy="36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2305" y="2708920"/>
            <a:ext cx="6000000" cy="385192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2173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3175"/>
            <a:ext cx="98650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90" y="154982"/>
            <a:ext cx="3242975" cy="43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5954" y="661643"/>
            <a:ext cx="3240000" cy="43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5715" y="1145336"/>
            <a:ext cx="3240000" cy="43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9668" y="2420888"/>
            <a:ext cx="3245300" cy="43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687" y="88482"/>
            <a:ext cx="5584397" cy="663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5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1" y="8880"/>
            <a:ext cx="9144000" cy="68491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1080000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552" y="195638"/>
            <a:ext cx="8248189" cy="64756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05" y="118514"/>
            <a:ext cx="8348955" cy="65527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01" y="179067"/>
            <a:ext cx="8420962" cy="65855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60" y="881642"/>
            <a:ext cx="3772381" cy="5026472"/>
          </a:xfrm>
          <a:prstGeom prst="rect">
            <a:avLst/>
          </a:prstGeom>
          <a:ln w="38100">
            <a:solidFill>
              <a:srgbClr val="7432D4"/>
            </a:solidFill>
          </a:ln>
        </p:spPr>
      </p:pic>
    </p:spTree>
    <p:extLst>
      <p:ext uri="{BB962C8B-B14F-4D97-AF65-F5344CB8AC3E}">
        <p14:creationId xmlns:p14="http://schemas.microsoft.com/office/powerpoint/2010/main" val="222380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3175"/>
            <a:ext cx="98650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9552" y="133648"/>
            <a:ext cx="2700000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55" y="133648"/>
            <a:ext cx="2700000" cy="36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052" y="133648"/>
            <a:ext cx="2700000" cy="36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9877" y="3140968"/>
            <a:ext cx="4136253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0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-24036"/>
            <a:ext cx="98650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764704"/>
            <a:ext cx="811248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Цель:</a:t>
            </a:r>
            <a:r>
              <a:rPr lang="ru-RU" b="1" dirty="0"/>
              <a:t> формирование предпосылок функциональной грамотности у детей 5 -6 </a:t>
            </a:r>
            <a:r>
              <a:rPr lang="ru-RU" b="1" dirty="0" smtClean="0"/>
              <a:t>лет в чтении и письме.</a:t>
            </a:r>
            <a:endParaRPr lang="ru-RU" dirty="0"/>
          </a:p>
          <a:p>
            <a:r>
              <a:rPr lang="ru-RU" dirty="0" smtClean="0"/>
              <a:t>     Одна </a:t>
            </a:r>
            <a:r>
              <a:rPr lang="ru-RU" dirty="0"/>
              <a:t>из важнейших задач современного образования – формирование функционально грамотных людей. Эта задача является актуальной и для дошкольного образования, поскольку подготовка к школе требует формирования важнейших компетенций уже в предшкольный период воспитания. 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r>
              <a:rPr lang="ru-RU" b="1" dirty="0"/>
              <a:t>Что такое «функциональная грамотность»?</a:t>
            </a:r>
            <a:endParaRPr lang="ru-RU" dirty="0"/>
          </a:p>
          <a:p>
            <a:r>
              <a:rPr lang="ru-RU" dirty="0" smtClean="0"/>
              <a:t>      Функциональная </a:t>
            </a:r>
            <a:r>
              <a:rPr lang="ru-RU" dirty="0"/>
              <a:t>грамотность рассматривается, как </a:t>
            </a:r>
            <a:r>
              <a:rPr lang="ru-RU" b="1" dirty="0"/>
              <a:t>способность использовать все </a:t>
            </a:r>
            <a:r>
              <a:rPr lang="ru-RU" dirty="0"/>
              <a:t>постоянно приобретаемые в жизни </a:t>
            </a:r>
            <a:r>
              <a:rPr lang="ru-RU" b="1" dirty="0"/>
              <a:t>знания, умения и навыки </a:t>
            </a:r>
            <a:r>
              <a:rPr lang="ru-RU" dirty="0"/>
              <a:t>для решения максимально широкого диапазона жизненных задач в различных сферах человеческой деятельности, общения и социальных отношений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309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Управляющая кнопка: звук 2">
            <a:hlinkClick r:id="" action="ppaction://noaction" highlightClick="1">
              <a:snd r:embed="rId4" name="applause.wav"/>
            </a:hlinkClick>
          </p:cNvPr>
          <p:cNvSpPr/>
          <p:nvPr/>
        </p:nvSpPr>
        <p:spPr>
          <a:xfrm>
            <a:off x="8460432" y="6309320"/>
            <a:ext cx="288032" cy="322336"/>
          </a:xfrm>
          <a:prstGeom prst="actionButtonSou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27853"/>
            <a:ext cx="5145470" cy="575512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11560" y="15567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242424"/>
                </a:solidFill>
                <a:latin typeface="montserrat"/>
              </a:rPr>
              <a:t>Ссылка. 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67497"/>
                </a:solidFill>
                <a:latin typeface="montserrat"/>
                <a:hlinkClick r:id="rId6"/>
              </a:rPr>
              <a:t>Игра с предлогами. </a:t>
            </a:r>
            <a:endParaRPr lang="ru-RU" b="0" i="0" dirty="0">
              <a:solidFill>
                <a:srgbClr val="404040"/>
              </a:solidFill>
              <a:effectLst/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66461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3175"/>
            <a:ext cx="98650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звук 3">
            <a:hlinkClick r:id="" action="ppaction://noaction" highlightClick="1">
              <a:snd r:embed="rId3" name="applause.wav"/>
            </a:hlinkClick>
          </p:cNvPr>
          <p:cNvSpPr/>
          <p:nvPr/>
        </p:nvSpPr>
        <p:spPr>
          <a:xfrm>
            <a:off x="8809942" y="6223521"/>
            <a:ext cx="288032" cy="322336"/>
          </a:xfrm>
          <a:prstGeom prst="actionButtonSou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132856"/>
            <a:ext cx="3366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42424"/>
                </a:solidFill>
                <a:latin typeface="montserrat"/>
              </a:rPr>
              <a:t>Ссылка.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hlinkClick r:id="rId4"/>
              </a:rPr>
              <a:t>Заглавная буква в словах.</a:t>
            </a:r>
            <a:endParaRPr lang="ru-RU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4" b="19212"/>
          <a:stretch/>
        </p:blipFill>
        <p:spPr>
          <a:xfrm>
            <a:off x="3787611" y="988647"/>
            <a:ext cx="5166347" cy="429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3175"/>
            <a:ext cx="98650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правляющая кнопка: звук 4">
            <a:hlinkClick r:id="" action="ppaction://noaction" highlightClick="1">
              <a:snd r:embed="rId3" name="applause.wav"/>
            </a:hlinkClick>
          </p:cNvPr>
          <p:cNvSpPr/>
          <p:nvPr/>
        </p:nvSpPr>
        <p:spPr>
          <a:xfrm>
            <a:off x="8748464" y="6309320"/>
            <a:ext cx="288032" cy="322336"/>
          </a:xfrm>
          <a:prstGeom prst="actionButtonSou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699792" y="443711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404040"/>
                </a:solidFill>
                <a:latin typeface="montserrat"/>
              </a:rPr>
              <a:t>Ссылка.</a:t>
            </a:r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67497"/>
                </a:solidFill>
                <a:latin typeface="montserrat"/>
                <a:hlinkClick r:id="rId4"/>
              </a:rPr>
              <a:t>Правило русского языка. ЖИ - ШИ</a:t>
            </a:r>
            <a:r>
              <a:rPr lang="ru-RU" dirty="0">
                <a:solidFill>
                  <a:srgbClr val="404040"/>
                </a:solidFill>
                <a:latin typeface="montserrat"/>
              </a:rPr>
              <a:t> </a:t>
            </a:r>
            <a:endParaRPr lang="ru-RU" b="0" i="0" dirty="0">
              <a:solidFill>
                <a:srgbClr val="404040"/>
              </a:solidFill>
              <a:effectLst/>
              <a:latin typeface="montserra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54"/>
          <a:stretch/>
        </p:blipFill>
        <p:spPr>
          <a:xfrm>
            <a:off x="1187624" y="836712"/>
            <a:ext cx="7242676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4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3175"/>
            <a:ext cx="98650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9659" y="2966839"/>
            <a:ext cx="3600000" cy="270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323813"/>
            <a:ext cx="8892480" cy="22713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572" y="2956942"/>
            <a:ext cx="36004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4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3175"/>
            <a:ext cx="98650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81612" y="2084122"/>
            <a:ext cx="665278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CC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     О     У     Э     Ы</a:t>
            </a:r>
            <a:endParaRPr lang="ru-RU" sz="1200" b="1" dirty="0" smtClean="0">
              <a:solidFill>
                <a:srgbClr val="CC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sz="5400" b="1" dirty="0" smtClean="0">
              <a:solidFill>
                <a:srgbClr val="CC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sz="5400" b="1" dirty="0" smtClean="0">
                <a:solidFill>
                  <a:srgbClr val="CC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Я     Ё      Ю    Е     И</a:t>
            </a:r>
            <a:endParaRPr lang="ru-RU" sz="5400" b="1" dirty="0">
              <a:solidFill>
                <a:srgbClr val="CC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4" name="Прямая соединительная линия 3"/>
          <p:cNvCxnSpPr>
            <a:stCxn id="2" idx="1"/>
          </p:cNvCxnSpPr>
          <p:nvPr/>
        </p:nvCxnSpPr>
        <p:spPr>
          <a:xfrm flipV="1">
            <a:off x="1281612" y="3376783"/>
            <a:ext cx="6652783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738646">
            <a:off x="3131777" y="1012481"/>
            <a:ext cx="1547365" cy="154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2246567" y="223625"/>
            <a:ext cx="4917721" cy="2998794"/>
            <a:chOff x="2246567" y="223625"/>
            <a:chExt cx="4917721" cy="2998794"/>
          </a:xfrm>
        </p:grpSpPr>
        <p:cxnSp>
          <p:nvCxnSpPr>
            <p:cNvPr id="6" name="Прямая со стрелкой 5"/>
            <p:cNvCxnSpPr/>
            <p:nvPr/>
          </p:nvCxnSpPr>
          <p:spPr>
            <a:xfrm>
              <a:off x="4610974" y="1175048"/>
              <a:ext cx="2553314" cy="1101824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671939" y="1111111"/>
              <a:ext cx="1276286" cy="1404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8020104">
              <a:off x="1533291" y="936901"/>
              <a:ext cx="2998794" cy="1572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9" name="Picture 15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711890">
              <a:off x="4167670" y="1264910"/>
              <a:ext cx="924586" cy="958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Овал 6"/>
          <p:cNvSpPr/>
          <p:nvPr/>
        </p:nvSpPr>
        <p:spPr>
          <a:xfrm>
            <a:off x="4179437" y="404664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172763" y="5568871"/>
            <a:ext cx="914400" cy="914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4671917" y="4509120"/>
            <a:ext cx="2636387" cy="1133395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465639">
            <a:off x="3171286" y="4320756"/>
            <a:ext cx="1394273" cy="139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629640">
            <a:off x="4024616" y="4595408"/>
            <a:ext cx="1210697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538681" y="4292928"/>
            <a:ext cx="1473480" cy="147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562784">
            <a:off x="1657725" y="4471173"/>
            <a:ext cx="2937234" cy="1345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56758" y="320863"/>
            <a:ext cx="8208912" cy="622262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891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3175"/>
            <a:ext cx="98650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332656"/>
            <a:ext cx="4371950" cy="582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9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3175"/>
            <a:ext cx="98650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звук 3">
            <a:hlinkClick r:id="" action="ppaction://noaction" highlightClick="1">
              <a:snd r:embed="rId3" name="applause.wav"/>
            </a:hlinkClick>
          </p:cNvPr>
          <p:cNvSpPr/>
          <p:nvPr/>
        </p:nvSpPr>
        <p:spPr>
          <a:xfrm>
            <a:off x="8843190" y="6309320"/>
            <a:ext cx="288032" cy="322336"/>
          </a:xfrm>
          <a:prstGeom prst="actionButtonSou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916832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42424"/>
                </a:solidFill>
                <a:latin typeface="montserrat"/>
              </a:rPr>
              <a:t>Ссылка.</a:t>
            </a:r>
            <a:endParaRPr lang="ru-RU" dirty="0">
              <a:solidFill>
                <a:srgbClr val="404040"/>
              </a:solidFill>
              <a:latin typeface="montserrat"/>
            </a:endParaRPr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67497"/>
                </a:solidFill>
                <a:latin typeface="montserrat"/>
                <a:hlinkClick r:id="rId4"/>
              </a:rPr>
              <a:t>Е, Ё, Ю, Я ПОСЛЕ СОГЛАСНЫХ</a:t>
            </a:r>
            <a:r>
              <a:rPr lang="ru-RU" dirty="0" smtClean="0">
                <a:solidFill>
                  <a:srgbClr val="367497"/>
                </a:solidFill>
                <a:latin typeface="montserrat"/>
                <a:hlinkClick r:id="rId4"/>
              </a:rPr>
              <a:t>.</a:t>
            </a:r>
          </a:p>
          <a:p>
            <a:r>
              <a:rPr lang="ru-RU" dirty="0" smtClean="0">
                <a:solidFill>
                  <a:srgbClr val="367497"/>
                </a:solidFill>
                <a:latin typeface="montserrat"/>
                <a:hlinkClick r:id="rId4"/>
              </a:rPr>
              <a:t> </a:t>
            </a:r>
            <a:r>
              <a:rPr lang="ru-RU" dirty="0">
                <a:solidFill>
                  <a:srgbClr val="367497"/>
                </a:solidFill>
                <a:latin typeface="montserrat"/>
                <a:hlinkClick r:id="rId4"/>
              </a:rPr>
              <a:t>Буква Ё.</a:t>
            </a:r>
            <a:endParaRPr lang="ru-RU" b="0" i="0" dirty="0">
              <a:solidFill>
                <a:srgbClr val="404040"/>
              </a:solidFill>
              <a:effectLst/>
              <a:latin typeface="montserra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755" y="509974"/>
            <a:ext cx="4760435" cy="532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5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3175"/>
            <a:ext cx="98650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звук 3">
            <a:hlinkClick r:id="" action="ppaction://noaction" highlightClick="1">
              <a:snd r:embed="rId3" name="applause.wav"/>
            </a:hlinkClick>
          </p:cNvPr>
          <p:cNvSpPr/>
          <p:nvPr/>
        </p:nvSpPr>
        <p:spPr>
          <a:xfrm>
            <a:off x="8843190" y="6284784"/>
            <a:ext cx="288032" cy="322336"/>
          </a:xfrm>
          <a:prstGeom prst="actionButtonSou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2048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242424"/>
                </a:solidFill>
                <a:latin typeface="montserrat"/>
              </a:rPr>
              <a:t>Ссылка.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67497"/>
                </a:solidFill>
                <a:latin typeface="montserrat"/>
                <a:hlinkClick r:id="rId4"/>
              </a:rPr>
              <a:t>У, Ё, Ю, Я после согласных.</a:t>
            </a:r>
            <a:endParaRPr lang="ru-RU" b="0" i="0" dirty="0">
              <a:solidFill>
                <a:srgbClr val="404040"/>
              </a:solidFill>
              <a:effectLst/>
              <a:latin typeface="montserra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901" y="545314"/>
            <a:ext cx="4819240" cy="548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7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3175"/>
            <a:ext cx="98650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179512" y="260648"/>
            <a:ext cx="5040000" cy="3672407"/>
            <a:chOff x="179512" y="260648"/>
            <a:chExt cx="5040000" cy="3672407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9512" y="260648"/>
              <a:ext cx="5040000" cy="367240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39552" y="275839"/>
              <a:ext cx="172194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Покатаемся с горок.</a:t>
              </a:r>
              <a:endParaRPr lang="ru-RU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5695" y="1852276"/>
            <a:ext cx="5040000" cy="36415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2420888"/>
            <a:ext cx="5040000" cy="428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07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3175"/>
            <a:ext cx="98650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0796" y="190417"/>
            <a:ext cx="6031091" cy="45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5080" y="2132856"/>
            <a:ext cx="5907659" cy="453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94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3175"/>
            <a:ext cx="98650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9586" y="476672"/>
            <a:ext cx="79071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 </a:t>
            </a:r>
            <a:r>
              <a:rPr lang="ru-RU" sz="2000" b="1" dirty="0" smtClean="0"/>
              <a:t>   Актуальность </a:t>
            </a:r>
            <a:r>
              <a:rPr lang="ru-RU" sz="2000" b="1" dirty="0"/>
              <a:t>формирования предпосылок функциональной грамотности у детей. (Почему?)</a:t>
            </a:r>
            <a:endParaRPr lang="ru-RU" sz="2000" dirty="0"/>
          </a:p>
          <a:p>
            <a:r>
              <a:rPr lang="ru-RU" dirty="0" smtClean="0"/>
              <a:t>    </a:t>
            </a:r>
          </a:p>
          <a:p>
            <a:r>
              <a:rPr lang="ru-RU" dirty="0"/>
              <a:t> </a:t>
            </a:r>
            <a:r>
              <a:rPr lang="ru-RU" dirty="0" smtClean="0"/>
              <a:t>   Функциональная </a:t>
            </a:r>
            <a:r>
              <a:rPr lang="ru-RU" dirty="0"/>
              <a:t>грамотность, как средство раскрытия учебных навыков и возможностей должна быть знакома детям дошкольного возраста. Именно в этом возрасте создается базовая основа чтения, письма, математики и это является той благодатной почвой, которая впоследствии помогает будущему школьнику приобретать знания и учиться для себя, быть самостоятельным, уметь жить среди людей.</a:t>
            </a:r>
          </a:p>
          <a:p>
            <a:r>
              <a:rPr lang="ru-RU" dirty="0"/>
              <a:t> </a:t>
            </a:r>
          </a:p>
          <a:p>
            <a:r>
              <a:rPr lang="ru-RU" dirty="0" smtClean="0"/>
              <a:t>    Моей задачей стало - помочь </a:t>
            </a:r>
            <a:r>
              <a:rPr lang="ru-RU" dirty="0"/>
              <a:t>детям. Я хотела, чтобы мои дети с </a:t>
            </a:r>
            <a:r>
              <a:rPr lang="ru-RU" dirty="0" smtClean="0"/>
              <a:t>наименьшими трудностями вливались в школьное обучение, </a:t>
            </a:r>
            <a:r>
              <a:rPr lang="ru-RU" dirty="0"/>
              <a:t>научились </a:t>
            </a:r>
            <a:r>
              <a:rPr lang="ru-RU" dirty="0" smtClean="0"/>
              <a:t>адаптироваться к школьным трудностям, сохраняли уверенность в своих силах </a:t>
            </a:r>
            <a:r>
              <a:rPr lang="ru-RU" dirty="0"/>
              <a:t>в любых ситуациях и шли к поставленной </a:t>
            </a:r>
            <a:r>
              <a:rPr lang="ru-RU" dirty="0" smtClean="0"/>
              <a:t>цели.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705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3175"/>
            <a:ext cx="98650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97" y="188640"/>
            <a:ext cx="4368309" cy="30885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6480" y="188640"/>
            <a:ext cx="4204519" cy="30885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96" y="3410048"/>
            <a:ext cx="4368309" cy="30869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6480" y="3410048"/>
            <a:ext cx="4274720" cy="309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6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3175"/>
            <a:ext cx="98650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620688"/>
            <a:ext cx="7056784" cy="5326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    Федеральный </a:t>
            </a:r>
            <a:r>
              <a:rPr lang="ru-RU" dirty="0"/>
              <a:t>государственный образовательный стандарт дошкольного образования определяет, как приоритетную стратегию «Содействия становлению и развитию предпосылок грамотности» через создание условий для широкого спектра детских видов деятельности, прямо и косвенно способствующих развитию языковых и речевых возможностей детей, через поддержку инициативы и самостоятельности детей, предоставление им возможности выбора, на основе их интересов и потребностей.</a:t>
            </a:r>
          </a:p>
          <a:p>
            <a:pPr>
              <a:lnSpc>
                <a:spcPct val="150000"/>
              </a:lnSpc>
            </a:pPr>
            <a:r>
              <a:rPr lang="ru-RU" dirty="0"/>
              <a:t>Каждая образовательная область участвует в развитии всех видов функциональной грамотности, </a:t>
            </a:r>
            <a:r>
              <a:rPr lang="ru-RU" dirty="0" smtClean="0"/>
              <a:t>я, </a:t>
            </a:r>
            <a:r>
              <a:rPr lang="ru-RU" dirty="0"/>
              <a:t>для </a:t>
            </a:r>
            <a:r>
              <a:rPr lang="ru-RU" dirty="0" smtClean="0"/>
              <a:t>изучения, </a:t>
            </a:r>
            <a:r>
              <a:rPr lang="ru-RU" dirty="0"/>
              <a:t>взяла </a:t>
            </a:r>
            <a:r>
              <a:rPr lang="ru-RU" b="1" dirty="0"/>
              <a:t>формирование предпосылок функциональной грамотности </a:t>
            </a:r>
            <a:r>
              <a:rPr lang="ru-RU" b="1" i="1" dirty="0"/>
              <a:t>в чтении и письме</a:t>
            </a:r>
            <a:r>
              <a:rPr lang="ru-RU" dirty="0"/>
              <a:t>,</a:t>
            </a:r>
          </a:p>
          <a:p>
            <a:pPr>
              <a:lnSpc>
                <a:spcPct val="150000"/>
              </a:lnSpc>
            </a:pPr>
            <a:r>
              <a:rPr lang="ru-RU" dirty="0"/>
              <a:t> </a:t>
            </a:r>
          </a:p>
          <a:p>
            <a:pPr>
              <a:lnSpc>
                <a:spcPct val="150000"/>
              </a:lnSpc>
            </a:pPr>
            <a:r>
              <a:rPr lang="ru-RU" sz="1200" dirty="0" smtClean="0"/>
              <a:t>(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77309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3175"/>
            <a:ext cx="98650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908720"/>
            <a:ext cx="7488832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 Black" panose="020B0A04020102020204" pitchFamily="34" charset="0"/>
              </a:rPr>
              <a:t>Основные этапы подготовки ребенка к обучению грамоте</a:t>
            </a:r>
            <a:r>
              <a:rPr lang="ru-RU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endParaRPr lang="ru-RU" sz="1400" b="1" dirty="0"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/>
              <a:t>1. Развитие </a:t>
            </a:r>
            <a:r>
              <a:rPr lang="ru-RU" sz="2000" dirty="0"/>
              <a:t>слухового восприятия и </a:t>
            </a:r>
            <a:r>
              <a:rPr lang="ru-RU" sz="2000" dirty="0" smtClean="0"/>
              <a:t>внимания</a:t>
            </a:r>
            <a:r>
              <a:rPr lang="ru-RU" sz="2000" dirty="0"/>
              <a:t>. 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/>
              <a:t>2. Развитие </a:t>
            </a:r>
            <a:r>
              <a:rPr lang="ru-RU" sz="2000" dirty="0"/>
              <a:t>зрительного восприятия и внимания</a:t>
            </a:r>
            <a:r>
              <a:rPr lang="ru-RU" sz="2000" dirty="0" smtClean="0"/>
              <a:t>.</a:t>
            </a: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/>
              <a:t>3</a:t>
            </a:r>
            <a:r>
              <a:rPr lang="ru-RU" sz="2000" dirty="0" smtClean="0"/>
              <a:t>. Развитие </a:t>
            </a:r>
            <a:r>
              <a:rPr lang="ru-RU" sz="2000" dirty="0"/>
              <a:t>связной </a:t>
            </a:r>
            <a:r>
              <a:rPr lang="ru-RU" sz="2000" dirty="0" smtClean="0"/>
              <a:t>речи.</a:t>
            </a: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/>
              <a:t>4</a:t>
            </a:r>
            <a:r>
              <a:rPr lang="ru-RU" sz="2000" dirty="0" smtClean="0"/>
              <a:t>. Деление </a:t>
            </a:r>
            <a:r>
              <a:rPr lang="ru-RU" sz="2000" dirty="0"/>
              <a:t>слов на </a:t>
            </a:r>
            <a:r>
              <a:rPr lang="ru-RU" sz="2000" dirty="0" smtClean="0"/>
              <a:t>слоги.</a:t>
            </a: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/>
              <a:t>5</a:t>
            </a:r>
            <a:r>
              <a:rPr lang="ru-RU" sz="2000" dirty="0" smtClean="0"/>
              <a:t>. Развитие </a:t>
            </a:r>
            <a:r>
              <a:rPr lang="ru-RU" sz="2000" dirty="0"/>
              <a:t>тонкой моторики и ориентировка на плоскости </a:t>
            </a:r>
            <a:r>
              <a:rPr lang="ru-RU" sz="2000" dirty="0" smtClean="0"/>
              <a:t>листа.</a:t>
            </a: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/>
              <a:t>6</a:t>
            </a:r>
            <a:r>
              <a:rPr lang="ru-RU" sz="2000" dirty="0" smtClean="0"/>
              <a:t>. Звуковой </a:t>
            </a:r>
            <a:r>
              <a:rPr lang="ru-RU" sz="2000" dirty="0"/>
              <a:t>анализ и </a:t>
            </a:r>
            <a:r>
              <a:rPr lang="ru-RU" sz="2000" dirty="0" smtClean="0"/>
              <a:t>синтез.</a:t>
            </a: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/>
              <a:t>7</a:t>
            </a:r>
            <a:r>
              <a:rPr lang="ru-RU" sz="2000" dirty="0" smtClean="0"/>
              <a:t>. Знакомство </a:t>
            </a:r>
            <a:r>
              <a:rPr lang="ru-RU" sz="2000" dirty="0"/>
              <a:t>с буквами, соответствующими </a:t>
            </a:r>
            <a:r>
              <a:rPr lang="ru-RU" sz="2000" dirty="0" smtClean="0"/>
              <a:t>правильно</a:t>
            </a:r>
            <a:r>
              <a:rPr lang="ru-RU" sz="2000" dirty="0"/>
              <a:t> </a:t>
            </a:r>
            <a:endParaRPr lang="ru-RU" sz="2000" dirty="0" smtClean="0"/>
          </a:p>
          <a:p>
            <a:r>
              <a:rPr lang="ru-RU" sz="2000" dirty="0"/>
              <a:t> </a:t>
            </a:r>
            <a:r>
              <a:rPr lang="ru-RU" sz="2000" dirty="0" smtClean="0"/>
              <a:t>      произносимым </a:t>
            </a:r>
            <a:r>
              <a:rPr lang="ru-RU" sz="2000" dirty="0"/>
              <a:t>звукам. 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/>
              <a:t>8. Обучение </a:t>
            </a:r>
            <a:r>
              <a:rPr lang="ru-RU" sz="2000" dirty="0"/>
              <a:t>чтению слогов, </a:t>
            </a:r>
            <a:r>
              <a:rPr lang="ru-RU" sz="2000" dirty="0" smtClean="0"/>
              <a:t>слов, простых предложений.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2380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3175"/>
            <a:ext cx="98650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548680"/>
            <a:ext cx="6678488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  При </a:t>
            </a:r>
            <a:r>
              <a:rPr lang="ru-RU" sz="2400" b="1" dirty="0"/>
              <a:t>обучении детей важно помнить, что</a:t>
            </a:r>
            <a:r>
              <a:rPr lang="ru-RU" sz="2400" b="1" dirty="0" smtClean="0"/>
              <a:t>:</a:t>
            </a:r>
            <a:endParaRPr lang="ru-RU" sz="1000" b="1" dirty="0" smtClean="0"/>
          </a:p>
          <a:p>
            <a:endParaRPr lang="ru-RU" sz="900" b="1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/>
              <a:t>Путь дошкольника к грамоте лежит через игры в звуки и буквы. Ведь письмо — это перевод звуков речи в буквы, а чтение — это перевод букв в звучащую речь</a:t>
            </a:r>
            <a:r>
              <a:rPr lang="ru-RU" sz="2000" dirty="0" smtClean="0"/>
              <a:t>.</a:t>
            </a:r>
            <a:endParaRPr lang="ru-RU" sz="1000" dirty="0" smtClean="0"/>
          </a:p>
          <a:p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/>
              <a:t>Знакомству и работе ребенка с буквами предшествует звуковой период обучения</a:t>
            </a:r>
            <a:r>
              <a:rPr lang="ru-RU" sz="2000" dirty="0" smtClean="0"/>
              <a:t>.</a:t>
            </a:r>
            <a:endParaRPr lang="ru-RU" sz="1000" dirty="0" smtClean="0"/>
          </a:p>
          <a:p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/>
              <a:t>На </a:t>
            </a:r>
            <a:r>
              <a:rPr lang="ru-RU" sz="2000" dirty="0"/>
              <a:t>протяжении всего периода обучения </a:t>
            </a:r>
            <a:r>
              <a:rPr lang="ru-RU" sz="2000" dirty="0" smtClean="0"/>
              <a:t>следует </a:t>
            </a:r>
            <a:r>
              <a:rPr lang="ru-RU" sz="2000" dirty="0"/>
              <a:t>называть и звуки и соответствующие им буквы одинаково – т. е. так, как звучит звук</a:t>
            </a:r>
            <a:r>
              <a:rPr lang="ru-RU" sz="2000" dirty="0" smtClean="0"/>
              <a:t>.</a:t>
            </a:r>
            <a:endParaRPr lang="ru-RU" sz="1000" dirty="0" smtClean="0"/>
          </a:p>
          <a:p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/>
              <a:t>Не смешивайте понятие звук и буква. </a:t>
            </a:r>
            <a:endParaRPr lang="ru-RU" sz="1000" dirty="0" smtClean="0"/>
          </a:p>
          <a:p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b="1" dirty="0" smtClean="0"/>
              <a:t>Помните</a:t>
            </a:r>
            <a:r>
              <a:rPr lang="ru-RU" sz="2000" b="1" dirty="0"/>
              <a:t>: звук мы слышим и произносим, а букву - видим и можем ее писать.</a:t>
            </a:r>
          </a:p>
        </p:txBody>
      </p:sp>
    </p:spTree>
    <p:extLst>
      <p:ext uri="{BB962C8B-B14F-4D97-AF65-F5344CB8AC3E}">
        <p14:creationId xmlns:p14="http://schemas.microsoft.com/office/powerpoint/2010/main" val="72998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79712" y="1484784"/>
            <a:ext cx="568863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6600" b="1" dirty="0" smtClean="0">
                <a:ln/>
                <a:solidFill>
                  <a:schemeClr val="accent4"/>
                </a:solidFill>
              </a:rPr>
              <a:t>Работа по теме.</a:t>
            </a:r>
            <a:endParaRPr lang="ru-RU" sz="66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87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3175"/>
            <a:ext cx="98650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433652" y="-1029496"/>
            <a:ext cx="6516724" cy="888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7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3175"/>
            <a:ext cx="98650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04" y="3068960"/>
            <a:ext cx="2160000" cy="288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4" y="196633"/>
            <a:ext cx="1890000" cy="25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004" y="211466"/>
            <a:ext cx="1890000" cy="25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852" y="219825"/>
            <a:ext cx="1890000" cy="25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058" y="219825"/>
            <a:ext cx="1890000" cy="252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8004" y="3068960"/>
            <a:ext cx="2160000" cy="28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852" y="3068960"/>
            <a:ext cx="216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0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3656</TotalTime>
  <Words>509</Words>
  <Application>Microsoft Office PowerPoint</Application>
  <PresentationFormat>Экран (4:3)</PresentationFormat>
  <Paragraphs>63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40" baseType="lpstr">
      <vt:lpstr>Arial Unicode MS</vt:lpstr>
      <vt:lpstr>Arial</vt:lpstr>
      <vt:lpstr>Arial Black</vt:lpstr>
      <vt:lpstr>Calibri</vt:lpstr>
      <vt:lpstr>montserrat</vt:lpstr>
      <vt:lpstr>Times New Roman</vt:lpstr>
      <vt:lpstr>Verdana</vt:lpstr>
      <vt:lpstr>Wingdings</vt:lpstr>
      <vt:lpstr>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123</dc:creator>
  <cp:lastModifiedBy>Учетная запись Майкрософт</cp:lastModifiedBy>
  <cp:revision>253</cp:revision>
  <dcterms:modified xsi:type="dcterms:W3CDTF">2024-02-29T17:52:32Z</dcterms:modified>
</cp:coreProperties>
</file>